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6" r:id="rId1"/>
  </p:sldMasterIdLst>
  <p:notesMasterIdLst>
    <p:notesMasterId r:id="rId22"/>
  </p:notesMasterIdLst>
  <p:sldIdLst>
    <p:sldId id="256" r:id="rId2"/>
    <p:sldId id="257" r:id="rId3"/>
    <p:sldId id="258" r:id="rId4"/>
    <p:sldId id="261" r:id="rId5"/>
    <p:sldId id="285" r:id="rId6"/>
    <p:sldId id="286" r:id="rId7"/>
    <p:sldId id="287" r:id="rId8"/>
    <p:sldId id="288" r:id="rId9"/>
    <p:sldId id="289" r:id="rId10"/>
    <p:sldId id="263" r:id="rId11"/>
    <p:sldId id="264" r:id="rId12"/>
    <p:sldId id="265" r:id="rId13"/>
    <p:sldId id="266" r:id="rId14"/>
    <p:sldId id="290" r:id="rId15"/>
    <p:sldId id="267" r:id="rId16"/>
    <p:sldId id="268" r:id="rId17"/>
    <p:sldId id="271" r:id="rId18"/>
    <p:sldId id="272" r:id="rId19"/>
    <p:sldId id="282" r:id="rId20"/>
    <p:sldId id="284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b="1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b="1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b="1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b="1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b="1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b="1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b="1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b="1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0C2170B-A655-471B-91AF-9AB5D423512E}">
  <a:tblStyle styleId="{30C2170B-A655-471B-91AF-9AB5D423512E}" styleName="Table_0"/>
  <a:tblStyle styleId="{C93F40DD-69D2-47E4-9C01-4E6FB7A344BE}" styleName="Table_1"/>
  <a:tblStyle styleId="{C6035F84-B97F-4F3D-8DD9-8FBA30F64E7E}" styleName="Table_2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4660"/>
  </p:normalViewPr>
  <p:slideViewPr>
    <p:cSldViewPr>
      <p:cViewPr varScale="1">
        <p:scale>
          <a:sx n="86" d="100"/>
          <a:sy n="86" d="100"/>
        </p:scale>
        <p:origin x="147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hape 2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3" name="Shape 3"/>
          <p:cNvSpPr txBox="1">
            <a:spLocks noGrp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 algn="r">
              <a:defRPr/>
            </a:pPr>
            <a:endParaRPr lang="ru-RU" sz="1200" b="0"/>
          </a:p>
        </p:txBody>
      </p:sp>
      <p:sp>
        <p:nvSpPr>
          <p:cNvPr id="10244" name="Shape 4"/>
          <p:cNvSpPr>
            <a:spLocks noGrp="1" noRot="1" noChangeAspect="1"/>
          </p:cNvSpPr>
          <p:nvPr>
            <p:ph type="sldImg" idx="3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endParaRPr noProof="0"/>
          </a:p>
        </p:txBody>
      </p:sp>
      <p:sp>
        <p:nvSpPr>
          <p:cNvPr id="10246" name="Shape 6"/>
          <p:cNvSpPr txBox="1">
            <a:spLocks noGrp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b"/>
          <a:lstStyle/>
          <a:p>
            <a:pPr>
              <a:defRPr/>
            </a:pPr>
            <a:endParaRPr lang="ru-RU" sz="1200" b="0"/>
          </a:p>
        </p:txBody>
      </p:sp>
      <p:sp>
        <p:nvSpPr>
          <p:cNvPr id="10247" name="Shape 7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b"/>
          <a:lstStyle/>
          <a:p>
            <a:pPr algn="r">
              <a:defRPr/>
            </a:pPr>
            <a:endParaRPr lang="ru-RU" sz="1200" b="0"/>
          </a:p>
        </p:txBody>
      </p:sp>
    </p:spTree>
    <p:extLst>
      <p:ext uri="{BB962C8B-B14F-4D97-AF65-F5344CB8AC3E}">
        <p14:creationId xmlns:p14="http://schemas.microsoft.com/office/powerpoint/2010/main" val="1963862475"/>
      </p:ext>
    </p:extLst>
  </p:cSld>
  <p:clrMap bg1="lt1" tx1="dk1" bg2="dk2" tx2="lt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Shape 8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2290" name="Shape 86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7139973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hape 144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4578" name="Shape 14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anchor="t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Shape 146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r>
              <a:rPr lang="en-US" sz="1200" b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99167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hape 201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4818" name="Shape 202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6180700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hape 208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6866" name="Shape 209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327184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hape 241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3010" name="Shape 242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8468901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hape 248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5058" name="Shape 249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7254920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hape 331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5538" name="Shape 332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7474997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hape 348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9634" name="Shape 349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792845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hape 9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4338" name="Shape 93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446185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98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6" name="Shape 99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747578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hape 135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2530" name="Shape 136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anchor="t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Shape 137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r>
              <a:rPr lang="en-US" sz="1200" b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70702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hape 294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7346" name="Shape 295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041231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hape 159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6626" name="Shape 160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anchor="t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6627" name="Shape 16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r>
              <a:rPr lang="en-US" sz="1200" b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9436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hape 171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8674" name="Shape 17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anchor="t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Shape 17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r>
              <a:rPr lang="en-US" sz="1200" b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803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hape 182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0722" name="Shape 183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anchor="t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0723" name="Shape 18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r>
              <a:rPr lang="en-US" sz="1200" b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61377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hape 193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2770" name="Shape 194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992031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lcome">
  <p:cSld name="Welcom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1718039" y="2279292"/>
            <a:ext cx="5520606" cy="7299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ctr" rtl="0">
              <a:buClr>
                <a:srgbClr val="ED4F0E"/>
              </a:buClr>
              <a:buFont typeface="Georgia"/>
              <a:buNone/>
              <a:defRPr sz="3200">
                <a:solidFill>
                  <a:srgbClr val="ED4F0E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2"/>
          </p:nvPr>
        </p:nvSpPr>
        <p:spPr>
          <a:xfrm>
            <a:off x="1725056" y="3120508"/>
            <a:ext cx="5512912" cy="8191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71284"/>
              </a:buClr>
              <a:buFont typeface="Arial"/>
              <a:buNone/>
              <a:defRPr sz="2000" baseline="0">
                <a:solidFill>
                  <a:srgbClr val="571284"/>
                </a:solidFill>
                <a:latin typeface="Arial"/>
                <a:ea typeface="Arial"/>
                <a:cs typeface="Arial"/>
                <a:sym typeface="Arial"/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3"/>
          </p:nvPr>
        </p:nvSpPr>
        <p:spPr>
          <a:xfrm>
            <a:off x="1725056" y="4208907"/>
            <a:ext cx="5512912" cy="420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Font typeface="Arial"/>
              <a:buNone/>
              <a:defRPr sz="2000" baseline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5257800"/>
            <a:ext cx="3276600" cy="48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creen 1">
  <p:cSld name="Content screen 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6"/>
          <p:cNvSpPr>
            <a:spLocks noChangeArrowheads="1"/>
          </p:cNvSpPr>
          <p:nvPr/>
        </p:nvSpPr>
        <p:spPr bwMode="auto">
          <a:xfrm>
            <a:off x="0" y="6789738"/>
            <a:ext cx="9144000" cy="80962"/>
          </a:xfrm>
          <a:prstGeom prst="rect">
            <a:avLst/>
          </a:prstGeom>
          <a:solidFill>
            <a:srgbClr val="5C5D5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defRPr/>
            </a:pPr>
            <a:endParaRPr lang="ru-RU" b="0"/>
          </a:p>
        </p:txBody>
      </p:sp>
      <p:sp>
        <p:nvSpPr>
          <p:cNvPr id="5" name="Shape 17"/>
          <p:cNvSpPr>
            <a:spLocks noChangeArrowheads="1"/>
          </p:cNvSpPr>
          <p:nvPr/>
        </p:nvSpPr>
        <p:spPr bwMode="auto">
          <a:xfrm flipH="1">
            <a:off x="3511550" y="5962650"/>
            <a:ext cx="5632450" cy="909638"/>
          </a:xfrm>
          <a:prstGeom prst="rtTriangle">
            <a:avLst/>
          </a:prstGeom>
          <a:solidFill>
            <a:srgbClr val="EDEDED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defRPr/>
            </a:pPr>
            <a:endParaRPr lang="ru-RU" b="0"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1718039" y="2368033"/>
            <a:ext cx="5520606" cy="603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ctr" rtl="0">
              <a:buClr>
                <a:srgbClr val="ED4F0E"/>
              </a:buClr>
              <a:buFont typeface="Georgia"/>
              <a:buNone/>
              <a:defRPr>
                <a:solidFill>
                  <a:srgbClr val="ED4F0E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2"/>
          </p:nvPr>
        </p:nvSpPr>
        <p:spPr>
          <a:xfrm>
            <a:off x="1725056" y="3120508"/>
            <a:ext cx="5512912" cy="8191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71284"/>
              </a:buClr>
              <a:buFont typeface="Arial"/>
              <a:buNone/>
              <a:defRPr sz="2000" baseline="0">
                <a:solidFill>
                  <a:srgbClr val="571284"/>
                </a:solidFill>
                <a:latin typeface="Arial"/>
                <a:ea typeface="Arial"/>
                <a:cs typeface="Arial"/>
                <a:sym typeface="Arial"/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8000" y="6444763"/>
            <a:ext cx="2133600" cy="3161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creen 3">
  <p:cSld name="Content screen 3">
    <p:bg>
      <p:bgPr>
        <a:gradFill>
          <a:gsLst>
            <a:gs pos="0">
              <a:srgbClr val="F0F0F0"/>
            </a:gs>
            <a:gs pos="57000">
              <a:schemeClr val="lt1"/>
            </a:gs>
            <a:gs pos="100000">
              <a:schemeClr val="lt1"/>
            </a:gs>
          </a:gsLst>
          <a:lin ang="5400000" scaled="0"/>
        </a:gra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22"/>
          <p:cNvSpPr>
            <a:spLocks noChangeArrowheads="1"/>
          </p:cNvSpPr>
          <p:nvPr/>
        </p:nvSpPr>
        <p:spPr bwMode="auto">
          <a:xfrm>
            <a:off x="0" y="6789738"/>
            <a:ext cx="9144000" cy="80962"/>
          </a:xfrm>
          <a:prstGeom prst="rect">
            <a:avLst/>
          </a:prstGeom>
          <a:solidFill>
            <a:srgbClr val="5C5D5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defRPr/>
            </a:pPr>
            <a:endParaRPr lang="ru-RU" b="0"/>
          </a:p>
        </p:txBody>
      </p:sp>
      <p:sp>
        <p:nvSpPr>
          <p:cNvPr id="9" name="Shape 23"/>
          <p:cNvSpPr>
            <a:spLocks noChangeArrowheads="1"/>
          </p:cNvSpPr>
          <p:nvPr/>
        </p:nvSpPr>
        <p:spPr bwMode="auto">
          <a:xfrm flipH="1">
            <a:off x="3511550" y="5962650"/>
            <a:ext cx="5632450" cy="909638"/>
          </a:xfrm>
          <a:prstGeom prst="rtTriangle">
            <a:avLst/>
          </a:prstGeom>
          <a:solidFill>
            <a:srgbClr val="EDEDED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defRPr/>
            </a:pPr>
            <a:endParaRPr lang="ru-RU" b="0"/>
          </a:p>
        </p:txBody>
      </p:sp>
      <p:sp>
        <p:nvSpPr>
          <p:cNvPr id="11" name="Shape 30"/>
          <p:cNvSpPr>
            <a:spLocks noChangeArrowheads="1"/>
          </p:cNvSpPr>
          <p:nvPr/>
        </p:nvSpPr>
        <p:spPr bwMode="auto">
          <a:xfrm>
            <a:off x="0" y="0"/>
            <a:ext cx="9144000" cy="577850"/>
          </a:xfrm>
          <a:prstGeom prst="rect">
            <a:avLst/>
          </a:prstGeom>
          <a:solidFill>
            <a:srgbClr val="EA431B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defRPr/>
            </a:pPr>
            <a:endParaRPr lang="ru-RU" b="0"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419100" y="1498083"/>
            <a:ext cx="4562485" cy="603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Clr>
                <a:srgbClr val="571284"/>
              </a:buClr>
              <a:buFont typeface="Georgia"/>
              <a:buNone/>
              <a:defRPr sz="4000">
                <a:solidFill>
                  <a:srgbClr val="571284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2"/>
          </p:nvPr>
        </p:nvSpPr>
        <p:spPr>
          <a:xfrm>
            <a:off x="425450" y="2234683"/>
            <a:ext cx="4556125" cy="8191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Font typeface="Arial"/>
              <a:buNone/>
              <a:defRPr sz="2000">
                <a:latin typeface="Arial"/>
                <a:ea typeface="Arial"/>
                <a:cs typeface="Arial"/>
                <a:sym typeface="Arial"/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3"/>
          </p:nvPr>
        </p:nvSpPr>
        <p:spPr>
          <a:xfrm>
            <a:off x="419100" y="3206233"/>
            <a:ext cx="4556125" cy="8191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Clr>
                <a:srgbClr val="571284"/>
              </a:buClr>
              <a:buFont typeface="Arial"/>
              <a:buNone/>
              <a:defRPr sz="1800" baseline="0">
                <a:solidFill>
                  <a:srgbClr val="571284"/>
                </a:solidFill>
                <a:latin typeface="Arial"/>
                <a:ea typeface="Arial"/>
                <a:cs typeface="Arial"/>
                <a:sym typeface="Arial"/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4"/>
          </p:nvPr>
        </p:nvSpPr>
        <p:spPr>
          <a:xfrm>
            <a:off x="425460" y="4571483"/>
            <a:ext cx="5924540" cy="117526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indent="-215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26262"/>
              </a:buClr>
              <a:buFont typeface="Arial"/>
              <a:buChar char="•"/>
              <a:defRPr sz="1800">
                <a:solidFill>
                  <a:srgbClr val="626262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5"/>
          </p:nvPr>
        </p:nvSpPr>
        <p:spPr>
          <a:xfrm>
            <a:off x="425460" y="4196800"/>
            <a:ext cx="4556125" cy="36253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Clr>
                <a:srgbClr val="FF6600"/>
              </a:buClr>
              <a:buFont typeface="Arial"/>
              <a:buNone/>
              <a:defRPr sz="2000" baseline="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140263" y="57588"/>
            <a:ext cx="8229600" cy="4981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defRPr sz="2200" b="0" i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  <a:sym typeface="Georgia"/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34200" y="6471131"/>
            <a:ext cx="2133785" cy="3170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creen 2">
  <p:cSld name="Content screen 2">
    <p:bg>
      <p:bgPr>
        <a:gradFill>
          <a:gsLst>
            <a:gs pos="0">
              <a:srgbClr val="F0F0F0"/>
            </a:gs>
            <a:gs pos="57000">
              <a:schemeClr val="lt1"/>
            </a:gs>
            <a:gs pos="100000">
              <a:schemeClr val="lt1"/>
            </a:gs>
          </a:gsLst>
          <a:lin ang="5400000" scaled="0"/>
        </a:gra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33"/>
          <p:cNvSpPr>
            <a:spLocks noChangeArrowheads="1"/>
          </p:cNvSpPr>
          <p:nvPr/>
        </p:nvSpPr>
        <p:spPr bwMode="auto">
          <a:xfrm>
            <a:off x="0" y="6789738"/>
            <a:ext cx="9144000" cy="80962"/>
          </a:xfrm>
          <a:prstGeom prst="rect">
            <a:avLst/>
          </a:prstGeom>
          <a:solidFill>
            <a:srgbClr val="5C5D5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defRPr/>
            </a:pPr>
            <a:endParaRPr lang="ru-RU" b="0"/>
          </a:p>
        </p:txBody>
      </p:sp>
      <p:sp>
        <p:nvSpPr>
          <p:cNvPr id="9" name="Shape 34"/>
          <p:cNvSpPr>
            <a:spLocks noChangeArrowheads="1"/>
          </p:cNvSpPr>
          <p:nvPr/>
        </p:nvSpPr>
        <p:spPr bwMode="auto">
          <a:xfrm flipH="1">
            <a:off x="3511550" y="5962650"/>
            <a:ext cx="5632450" cy="909638"/>
          </a:xfrm>
          <a:prstGeom prst="rtTriangle">
            <a:avLst/>
          </a:prstGeom>
          <a:solidFill>
            <a:srgbClr val="EDEDED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defRPr/>
            </a:pPr>
            <a:endParaRPr lang="ru-RU" b="0"/>
          </a:p>
        </p:txBody>
      </p:sp>
      <p:sp>
        <p:nvSpPr>
          <p:cNvPr id="11" name="Shape 39"/>
          <p:cNvSpPr>
            <a:spLocks noChangeArrowheads="1"/>
          </p:cNvSpPr>
          <p:nvPr/>
        </p:nvSpPr>
        <p:spPr bwMode="auto">
          <a:xfrm>
            <a:off x="4914900" y="1441450"/>
            <a:ext cx="3954463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 b="0"/>
          </a:p>
        </p:txBody>
      </p:sp>
      <p:sp>
        <p:nvSpPr>
          <p:cNvPr id="12" name="Shape 42"/>
          <p:cNvSpPr>
            <a:spLocks noChangeArrowheads="1"/>
          </p:cNvSpPr>
          <p:nvPr/>
        </p:nvSpPr>
        <p:spPr bwMode="auto">
          <a:xfrm>
            <a:off x="0" y="0"/>
            <a:ext cx="9144000" cy="577850"/>
          </a:xfrm>
          <a:prstGeom prst="rect">
            <a:avLst/>
          </a:prstGeom>
          <a:solidFill>
            <a:srgbClr val="EA431B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defRPr/>
            </a:pPr>
            <a:endParaRPr lang="ru-RU" b="0"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419100" y="1498083"/>
            <a:ext cx="4562485" cy="603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Clr>
                <a:srgbClr val="571284"/>
              </a:buClr>
              <a:buFont typeface="Georgia"/>
              <a:buNone/>
              <a:defRPr sz="4000">
                <a:solidFill>
                  <a:srgbClr val="571284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2"/>
          </p:nvPr>
        </p:nvSpPr>
        <p:spPr>
          <a:xfrm>
            <a:off x="425450" y="2234683"/>
            <a:ext cx="4556125" cy="8191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Font typeface="Arial"/>
              <a:buNone/>
              <a:defRPr sz="2000">
                <a:latin typeface="Arial"/>
                <a:ea typeface="Arial"/>
                <a:cs typeface="Arial"/>
                <a:sym typeface="Arial"/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3"/>
          </p:nvPr>
        </p:nvSpPr>
        <p:spPr>
          <a:xfrm>
            <a:off x="419100" y="3206233"/>
            <a:ext cx="4556125" cy="8191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Clr>
                <a:srgbClr val="571284"/>
              </a:buClr>
              <a:buFont typeface="Arial"/>
              <a:buNone/>
              <a:defRPr sz="1800" baseline="0">
                <a:solidFill>
                  <a:srgbClr val="571284"/>
                </a:solidFill>
                <a:latin typeface="Arial"/>
                <a:ea typeface="Arial"/>
                <a:cs typeface="Arial"/>
                <a:sym typeface="Arial"/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4"/>
          </p:nvPr>
        </p:nvSpPr>
        <p:spPr>
          <a:xfrm>
            <a:off x="425460" y="4374633"/>
            <a:ext cx="5924540" cy="117526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indent="-215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26262"/>
              </a:buClr>
              <a:buFont typeface="Arial"/>
              <a:buChar char="•"/>
              <a:defRPr sz="1800">
                <a:solidFill>
                  <a:srgbClr val="626262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5"/>
          </p:nvPr>
        </p:nvSpPr>
        <p:spPr>
          <a:xfrm>
            <a:off x="425460" y="3999950"/>
            <a:ext cx="4556125" cy="36253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Clr>
                <a:srgbClr val="FF6600"/>
              </a:buClr>
              <a:buFont typeface="Arial"/>
              <a:buNone/>
              <a:defRPr sz="2000" baseline="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140263" y="57588"/>
            <a:ext cx="8229600" cy="4981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defRPr sz="2200" b="0" i="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92131" y="6452848"/>
            <a:ext cx="2133785" cy="3170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creen - clients">
  <p:cSld name="Content screen - clients">
    <p:bg>
      <p:bgPr>
        <a:gradFill>
          <a:gsLst>
            <a:gs pos="0">
              <a:srgbClr val="F0F0F0"/>
            </a:gs>
            <a:gs pos="57000">
              <a:schemeClr val="lt1"/>
            </a:gs>
            <a:gs pos="100000">
              <a:schemeClr val="lt1"/>
            </a:gs>
          </a:gsLst>
          <a:lin ang="5400000" scaled="0"/>
        </a:gra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45"/>
          <p:cNvSpPr>
            <a:spLocks noChangeArrowheads="1"/>
          </p:cNvSpPr>
          <p:nvPr/>
        </p:nvSpPr>
        <p:spPr bwMode="auto">
          <a:xfrm>
            <a:off x="0" y="6789738"/>
            <a:ext cx="9144000" cy="80962"/>
          </a:xfrm>
          <a:prstGeom prst="rect">
            <a:avLst/>
          </a:prstGeom>
          <a:solidFill>
            <a:srgbClr val="5C5D5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defRPr/>
            </a:pPr>
            <a:endParaRPr lang="ru-RU" b="0"/>
          </a:p>
        </p:txBody>
      </p:sp>
      <p:sp>
        <p:nvSpPr>
          <p:cNvPr id="7" name="Shape 46"/>
          <p:cNvSpPr>
            <a:spLocks noChangeArrowheads="1"/>
          </p:cNvSpPr>
          <p:nvPr/>
        </p:nvSpPr>
        <p:spPr bwMode="auto">
          <a:xfrm flipH="1">
            <a:off x="3511550" y="5962650"/>
            <a:ext cx="5632450" cy="909638"/>
          </a:xfrm>
          <a:prstGeom prst="rtTriangle">
            <a:avLst/>
          </a:prstGeom>
          <a:solidFill>
            <a:srgbClr val="EDEDED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defRPr/>
            </a:pPr>
            <a:endParaRPr lang="ru-RU" b="0"/>
          </a:p>
        </p:txBody>
      </p:sp>
      <p:sp>
        <p:nvSpPr>
          <p:cNvPr id="9" name="Shape 51"/>
          <p:cNvSpPr>
            <a:spLocks noChangeArrowheads="1"/>
          </p:cNvSpPr>
          <p:nvPr/>
        </p:nvSpPr>
        <p:spPr bwMode="auto">
          <a:xfrm>
            <a:off x="4186238" y="1517650"/>
            <a:ext cx="4784725" cy="444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 b="0"/>
          </a:p>
        </p:txBody>
      </p:sp>
      <p:sp>
        <p:nvSpPr>
          <p:cNvPr id="10" name="Shape 52"/>
          <p:cNvSpPr>
            <a:spLocks noChangeArrowheads="1"/>
          </p:cNvSpPr>
          <p:nvPr/>
        </p:nvSpPr>
        <p:spPr bwMode="auto">
          <a:xfrm>
            <a:off x="0" y="0"/>
            <a:ext cx="9144000" cy="577850"/>
          </a:xfrm>
          <a:prstGeom prst="rect">
            <a:avLst/>
          </a:prstGeom>
          <a:solidFill>
            <a:srgbClr val="EA431B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defRPr/>
            </a:pPr>
            <a:endParaRPr lang="ru-RU" b="0"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419100" y="1150421"/>
            <a:ext cx="4562485" cy="663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Clr>
                <a:srgbClr val="571284"/>
              </a:buClr>
              <a:buFont typeface="Georgia"/>
              <a:buNone/>
              <a:defRPr sz="4000">
                <a:solidFill>
                  <a:srgbClr val="571284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2"/>
          </p:nvPr>
        </p:nvSpPr>
        <p:spPr>
          <a:xfrm>
            <a:off x="438150" y="1767614"/>
            <a:ext cx="4556125" cy="5594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Font typeface="Arial"/>
              <a:buNone/>
              <a:defRPr sz="2000">
                <a:latin typeface="Arial"/>
                <a:ea typeface="Arial"/>
                <a:cs typeface="Arial"/>
                <a:sym typeface="Arial"/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3"/>
          </p:nvPr>
        </p:nvSpPr>
        <p:spPr>
          <a:xfrm>
            <a:off x="425460" y="2358826"/>
            <a:ext cx="4556125" cy="90106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Clr>
                <a:srgbClr val="626262"/>
              </a:buClr>
              <a:buFont typeface="Arial"/>
              <a:buNone/>
              <a:defRPr sz="1800" baseline="0">
                <a:solidFill>
                  <a:srgbClr val="626262"/>
                </a:solidFill>
                <a:latin typeface="Arial"/>
                <a:ea typeface="Arial"/>
                <a:cs typeface="Arial"/>
                <a:sym typeface="Arial"/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140263" y="57588"/>
            <a:ext cx="8229600" cy="4981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defRPr sz="2200" b="0" i="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63042" y="6471131"/>
            <a:ext cx="2133785" cy="3170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creen - clients-2">
  <p:cSld name="Content screen - clients-2">
    <p:bg>
      <p:bgPr>
        <a:gradFill>
          <a:gsLst>
            <a:gs pos="0">
              <a:srgbClr val="F0F0F0"/>
            </a:gs>
            <a:gs pos="57000">
              <a:schemeClr val="lt1"/>
            </a:gs>
            <a:gs pos="100000">
              <a:schemeClr val="lt1"/>
            </a:gs>
          </a:gsLst>
          <a:lin ang="5400000" scaled="0"/>
        </a:gra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55"/>
          <p:cNvSpPr>
            <a:spLocks noChangeArrowheads="1"/>
          </p:cNvSpPr>
          <p:nvPr/>
        </p:nvSpPr>
        <p:spPr bwMode="auto">
          <a:xfrm>
            <a:off x="0" y="6789738"/>
            <a:ext cx="9144000" cy="80962"/>
          </a:xfrm>
          <a:prstGeom prst="rect">
            <a:avLst/>
          </a:prstGeom>
          <a:solidFill>
            <a:srgbClr val="5C5D5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defRPr/>
            </a:pPr>
            <a:endParaRPr lang="ru-RU" b="0"/>
          </a:p>
        </p:txBody>
      </p:sp>
      <p:sp>
        <p:nvSpPr>
          <p:cNvPr id="7" name="Shape 56"/>
          <p:cNvSpPr>
            <a:spLocks noChangeArrowheads="1"/>
          </p:cNvSpPr>
          <p:nvPr/>
        </p:nvSpPr>
        <p:spPr bwMode="auto">
          <a:xfrm flipH="1">
            <a:off x="3511550" y="5962650"/>
            <a:ext cx="5632450" cy="909638"/>
          </a:xfrm>
          <a:prstGeom prst="rtTriangle">
            <a:avLst/>
          </a:prstGeom>
          <a:solidFill>
            <a:srgbClr val="EDEDED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defRPr/>
            </a:pPr>
            <a:endParaRPr lang="ru-RU" b="0"/>
          </a:p>
        </p:txBody>
      </p:sp>
      <p:sp>
        <p:nvSpPr>
          <p:cNvPr id="9" name="Shape 61"/>
          <p:cNvSpPr>
            <a:spLocks noChangeArrowheads="1"/>
          </p:cNvSpPr>
          <p:nvPr/>
        </p:nvSpPr>
        <p:spPr bwMode="auto">
          <a:xfrm>
            <a:off x="0" y="0"/>
            <a:ext cx="9144000" cy="577850"/>
          </a:xfrm>
          <a:prstGeom prst="rect">
            <a:avLst/>
          </a:prstGeom>
          <a:solidFill>
            <a:srgbClr val="EA431B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defRPr/>
            </a:pPr>
            <a:endParaRPr lang="ru-RU" b="0"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419100" y="1150421"/>
            <a:ext cx="4562485" cy="663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Clr>
                <a:srgbClr val="571284"/>
              </a:buClr>
              <a:buFont typeface="Georgia"/>
              <a:buNone/>
              <a:defRPr sz="3200">
                <a:solidFill>
                  <a:srgbClr val="571284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2"/>
          </p:nvPr>
        </p:nvSpPr>
        <p:spPr>
          <a:xfrm>
            <a:off x="438150" y="1767614"/>
            <a:ext cx="4556125" cy="5594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Font typeface="Arial"/>
              <a:buNone/>
              <a:defRPr sz="2000">
                <a:latin typeface="Arial"/>
                <a:ea typeface="Arial"/>
                <a:cs typeface="Arial"/>
                <a:sym typeface="Arial"/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3"/>
          </p:nvPr>
        </p:nvSpPr>
        <p:spPr>
          <a:xfrm>
            <a:off x="425460" y="2358826"/>
            <a:ext cx="4556125" cy="90106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Clr>
                <a:srgbClr val="626262"/>
              </a:buClr>
              <a:buFont typeface="Arial"/>
              <a:buNone/>
              <a:defRPr sz="1800" baseline="0">
                <a:solidFill>
                  <a:srgbClr val="626262"/>
                </a:solidFill>
                <a:latin typeface="Arial"/>
                <a:ea typeface="Arial"/>
                <a:cs typeface="Arial"/>
                <a:sym typeface="Arial"/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140263" y="57588"/>
            <a:ext cx="8229600" cy="4981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defRPr sz="2200" b="0" i="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8000" y="6475146"/>
            <a:ext cx="2133785" cy="3170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4"/>
          <p:cNvSpPr>
            <a:spLocks noChangeArrowheads="1"/>
          </p:cNvSpPr>
          <p:nvPr/>
        </p:nvSpPr>
        <p:spPr bwMode="auto">
          <a:xfrm>
            <a:off x="0" y="6789738"/>
            <a:ext cx="9144000" cy="80962"/>
          </a:xfrm>
          <a:prstGeom prst="rect">
            <a:avLst/>
          </a:prstGeom>
          <a:solidFill>
            <a:srgbClr val="5C5D5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defRPr/>
            </a:pPr>
            <a:endParaRPr lang="ru-RU" b="0"/>
          </a:p>
        </p:txBody>
      </p:sp>
      <p:sp>
        <p:nvSpPr>
          <p:cNvPr id="7" name="Shape 65"/>
          <p:cNvSpPr>
            <a:spLocks noChangeArrowheads="1"/>
          </p:cNvSpPr>
          <p:nvPr/>
        </p:nvSpPr>
        <p:spPr bwMode="auto">
          <a:xfrm flipH="1">
            <a:off x="3511550" y="5962650"/>
            <a:ext cx="5632450" cy="909638"/>
          </a:xfrm>
          <a:prstGeom prst="rtTriangle">
            <a:avLst/>
          </a:prstGeom>
          <a:solidFill>
            <a:srgbClr val="EDEDED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defRPr/>
            </a:pPr>
            <a:endParaRPr lang="ru-RU" b="0"/>
          </a:p>
        </p:txBody>
      </p:sp>
      <p:sp>
        <p:nvSpPr>
          <p:cNvPr id="9" name="Shape 70"/>
          <p:cNvSpPr>
            <a:spLocks noChangeArrowheads="1"/>
          </p:cNvSpPr>
          <p:nvPr/>
        </p:nvSpPr>
        <p:spPr bwMode="auto">
          <a:xfrm>
            <a:off x="4686300" y="2870200"/>
            <a:ext cx="3954463" cy="367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 b="0"/>
          </a:p>
        </p:txBody>
      </p:sp>
      <p:sp>
        <p:nvSpPr>
          <p:cNvPr id="10" name="Shape 71"/>
          <p:cNvSpPr>
            <a:spLocks noChangeArrowheads="1"/>
          </p:cNvSpPr>
          <p:nvPr/>
        </p:nvSpPr>
        <p:spPr bwMode="auto">
          <a:xfrm>
            <a:off x="0" y="0"/>
            <a:ext cx="9144000" cy="577850"/>
          </a:xfrm>
          <a:prstGeom prst="rect">
            <a:avLst/>
          </a:prstGeom>
          <a:solidFill>
            <a:srgbClr val="EA431B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defRPr/>
            </a:pPr>
            <a:endParaRPr lang="ru-RU" b="0"/>
          </a:p>
        </p:txBody>
      </p:sp>
      <p:sp>
        <p:nvSpPr>
          <p:cNvPr id="11" name="Shape 73"/>
          <p:cNvSpPr>
            <a:spLocks noChangeArrowheads="1"/>
          </p:cNvSpPr>
          <p:nvPr/>
        </p:nvSpPr>
        <p:spPr bwMode="auto">
          <a:xfrm>
            <a:off x="630238" y="2870200"/>
            <a:ext cx="3952875" cy="367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 b="0"/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419100" y="1150421"/>
            <a:ext cx="4562485" cy="663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Clr>
                <a:srgbClr val="571284"/>
              </a:buClr>
              <a:buFont typeface="Georgia"/>
              <a:buNone/>
              <a:defRPr sz="4000">
                <a:solidFill>
                  <a:srgbClr val="571284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rtl="0">
              <a:defRPr>
                <a:solidFill>
                  <a:srgbClr val="43007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2"/>
          </p:nvPr>
        </p:nvSpPr>
        <p:spPr>
          <a:xfrm>
            <a:off x="438150" y="1767614"/>
            <a:ext cx="4556125" cy="5594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Font typeface="Arial"/>
              <a:buNone/>
              <a:defRPr sz="2000">
                <a:latin typeface="Arial"/>
                <a:ea typeface="Arial"/>
                <a:cs typeface="Arial"/>
                <a:sym typeface="Arial"/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3"/>
          </p:nvPr>
        </p:nvSpPr>
        <p:spPr>
          <a:xfrm>
            <a:off x="425460" y="2358826"/>
            <a:ext cx="4556125" cy="90106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Clr>
                <a:srgbClr val="626262"/>
              </a:buClr>
              <a:buFont typeface="Arial"/>
              <a:buNone/>
              <a:defRPr sz="1800" baseline="0">
                <a:solidFill>
                  <a:srgbClr val="626262"/>
                </a:solidFill>
                <a:latin typeface="Arial"/>
                <a:ea typeface="Arial"/>
                <a:cs typeface="Arial"/>
                <a:sym typeface="Arial"/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140263" y="57588"/>
            <a:ext cx="8229600" cy="4981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defRPr sz="2200" b="0" i="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8000" y="6450126"/>
            <a:ext cx="2133785" cy="3170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bble bg">
  <p:cSld name="bubble bg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5"/>
          <p:cNvSpPr>
            <a:spLocks noChangeArrowheads="1"/>
          </p:cNvSpPr>
          <p:nvPr/>
        </p:nvSpPr>
        <p:spPr bwMode="auto">
          <a:xfrm>
            <a:off x="-4763" y="0"/>
            <a:ext cx="7493001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Shape 76"/>
          <p:cNvSpPr>
            <a:spLocks noChangeArrowheads="1"/>
          </p:cNvSpPr>
          <p:nvPr/>
        </p:nvSpPr>
        <p:spPr bwMode="auto">
          <a:xfrm>
            <a:off x="0" y="6789738"/>
            <a:ext cx="9144000" cy="80962"/>
          </a:xfrm>
          <a:prstGeom prst="rect">
            <a:avLst/>
          </a:prstGeom>
          <a:solidFill>
            <a:srgbClr val="5C5D5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defRPr/>
            </a:pPr>
            <a:endParaRPr lang="ru-RU" b="0"/>
          </a:p>
        </p:txBody>
      </p:sp>
      <p:sp>
        <p:nvSpPr>
          <p:cNvPr id="4" name="Shape 77"/>
          <p:cNvSpPr>
            <a:spLocks noChangeArrowheads="1"/>
          </p:cNvSpPr>
          <p:nvPr/>
        </p:nvSpPr>
        <p:spPr bwMode="auto">
          <a:xfrm flipH="1">
            <a:off x="3511550" y="5962650"/>
            <a:ext cx="5632450" cy="909638"/>
          </a:xfrm>
          <a:prstGeom prst="rtTriangle">
            <a:avLst/>
          </a:prstGeom>
          <a:solidFill>
            <a:srgbClr val="EDEDED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defRPr/>
            </a:pPr>
            <a:endParaRPr lang="ru-RU" b="0"/>
          </a:p>
        </p:txBody>
      </p:sp>
      <p:sp>
        <p:nvSpPr>
          <p:cNvPr id="6" name="Shape 79"/>
          <p:cNvSpPr>
            <a:spLocks noChangeArrowheads="1"/>
          </p:cNvSpPr>
          <p:nvPr/>
        </p:nvSpPr>
        <p:spPr bwMode="auto">
          <a:xfrm>
            <a:off x="63500" y="6432550"/>
            <a:ext cx="457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SzPct val="25000"/>
              <a:defRPr/>
            </a:pPr>
            <a:r>
              <a:rPr lang="en-US" b="0"/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81800" y="6478388"/>
            <a:ext cx="2133785" cy="3170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74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730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9"/>
          <p:cNvSpPr>
            <a:spLocks noChangeArrowheads="1"/>
          </p:cNvSpPr>
          <p:nvPr/>
        </p:nvSpPr>
        <p:spPr bwMode="auto">
          <a:xfrm>
            <a:off x="63500" y="6432550"/>
            <a:ext cx="457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SzPct val="25000"/>
              <a:defRPr/>
            </a:pPr>
            <a:r>
              <a:rPr lang="en-US" b="0"/>
              <a:t> 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9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hape 81"/>
          <p:cNvSpPr txBox="1">
            <a:spLocks noGrp="1"/>
          </p:cNvSpPr>
          <p:nvPr>
            <p:ph type="body" idx="1"/>
          </p:nvPr>
        </p:nvSpPr>
        <p:spPr bwMode="auto">
          <a:xfrm>
            <a:off x="1717675" y="1508125"/>
            <a:ext cx="5521325" cy="730250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638"/>
              </a:spcBef>
              <a:buSzPct val="25000"/>
              <a:buFont typeface="Georgia" pitchFamily="18" charset="0"/>
              <a:buNone/>
            </a:pPr>
            <a:r>
              <a:rPr lang="en-US" dirty="0" smtClean="0">
                <a:latin typeface="Georgia" pitchFamily="18" charset="0"/>
                <a:cs typeface="Arial" charset="0"/>
                <a:sym typeface="Georgia" pitchFamily="18" charset="0"/>
              </a:rPr>
              <a:t>Welcome</a:t>
            </a:r>
          </a:p>
        </p:txBody>
      </p:sp>
      <p:sp>
        <p:nvSpPr>
          <p:cNvPr id="11266" name="Shape 82"/>
          <p:cNvSpPr txBox="1">
            <a:spLocks noGrp="1"/>
          </p:cNvSpPr>
          <p:nvPr>
            <p:ph type="body" idx="2"/>
          </p:nvPr>
        </p:nvSpPr>
        <p:spPr bwMode="auto">
          <a:xfrm>
            <a:off x="1240632" y="2360613"/>
            <a:ext cx="6662737" cy="1198562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963"/>
              </a:spcBef>
              <a:spcAft>
                <a:spcPct val="0"/>
              </a:spcAft>
              <a:buSzPct val="25000"/>
              <a:buFontTx/>
              <a:buNone/>
            </a:pPr>
            <a:r>
              <a:rPr lang="en-US" sz="4800" dirty="0" smtClean="0">
                <a:latin typeface="Arial" charset="0"/>
                <a:cs typeface="Arial" charset="0"/>
                <a:sym typeface="Arial" charset="0"/>
              </a:rPr>
              <a:t>Gale Lingo</a:t>
            </a:r>
          </a:p>
          <a:p>
            <a:pPr eaLnBrk="1" hangingPunct="1">
              <a:spcAft>
                <a:spcPct val="0"/>
              </a:spcAft>
              <a:buSzPct val="25000"/>
            </a:pPr>
            <a:r>
              <a:rPr lang="ja-JP" altLang="en-US" dirty="0" smtClean="0">
                <a:latin typeface="Arial" charset="0"/>
                <a:cs typeface="Arial" charset="0"/>
                <a:sym typeface="Arial" charset="0"/>
              </a:rPr>
              <a:t>英語学習者のため</a:t>
            </a:r>
            <a:r>
              <a:rPr lang="ja-JP" altLang="en-US" dirty="0">
                <a:latin typeface="Arial" charset="0"/>
                <a:cs typeface="Arial" charset="0"/>
                <a:sym typeface="Arial" charset="0"/>
              </a:rPr>
              <a:t>のオンライン自学自習ソリューション</a:t>
            </a:r>
            <a:endParaRPr lang="en-US" dirty="0" smtClean="0"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hape 148"/>
          <p:cNvSpPr txBox="1">
            <a:spLocks noGrp="1"/>
          </p:cNvSpPr>
          <p:nvPr>
            <p:ph type="title"/>
          </p:nvPr>
        </p:nvSpPr>
        <p:spPr bwMode="auto">
          <a:xfrm>
            <a:off x="139700" y="57150"/>
            <a:ext cx="8229600" cy="498475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FFFFFF"/>
              </a:buClr>
              <a:buSzPct val="25000"/>
              <a:buFont typeface="Georgia" pitchFamily="18" charset="0"/>
              <a:buNone/>
            </a:pPr>
            <a:r>
              <a:rPr lang="ja-JP" altLang="en-US" dirty="0" smtClean="0">
                <a:latin typeface="+mj-ea"/>
                <a:ea typeface="+mj-ea"/>
                <a:cs typeface="Arial" charset="0"/>
                <a:sym typeface="Georgia" pitchFamily="18" charset="0"/>
              </a:rPr>
              <a:t>音声認識ソフトを利用した会話練習ツール</a:t>
            </a:r>
            <a:endParaRPr lang="en-US" dirty="0" smtClean="0">
              <a:latin typeface="+mj-ea"/>
              <a:ea typeface="+mj-ea"/>
              <a:cs typeface="Arial" charset="0"/>
              <a:sym typeface="Georgia" pitchFamily="18" charset="0"/>
            </a:endParaRPr>
          </a:p>
        </p:txBody>
      </p:sp>
      <p:sp>
        <p:nvSpPr>
          <p:cNvPr id="25602" name="Shape 149"/>
          <p:cNvSpPr txBox="1">
            <a:spLocks noChangeArrowheads="1"/>
          </p:cNvSpPr>
          <p:nvPr/>
        </p:nvSpPr>
        <p:spPr bwMode="auto">
          <a:xfrm>
            <a:off x="2082800" y="2252663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endParaRPr lang="ru-RU" b="0"/>
          </a:p>
        </p:txBody>
      </p:sp>
      <p:sp>
        <p:nvSpPr>
          <p:cNvPr id="25603" name="Shape 150"/>
          <p:cNvSpPr txBox="1">
            <a:spLocks noGrp="1"/>
          </p:cNvSpPr>
          <p:nvPr>
            <p:ph type="body" idx="1"/>
          </p:nvPr>
        </p:nvSpPr>
        <p:spPr bwMode="auto">
          <a:xfrm>
            <a:off x="425450" y="1844675"/>
            <a:ext cx="8383588" cy="819150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400"/>
              </a:spcBef>
              <a:buClr>
                <a:srgbClr val="000000"/>
              </a:buClr>
              <a:buSzPct val="25000"/>
              <a:buFontTx/>
              <a:buNone/>
            </a:pPr>
            <a:r>
              <a:rPr lang="ja-JP" altLang="en-US" sz="2400" dirty="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学習者の発音を分析し、実生活に沿った会話を特訓する</a:t>
            </a:r>
            <a:endParaRPr lang="ru-RU" dirty="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  <p:sp>
        <p:nvSpPr>
          <p:cNvPr id="25604" name="Shape 151"/>
          <p:cNvSpPr>
            <a:spLocks noChangeArrowheads="1"/>
          </p:cNvSpPr>
          <p:nvPr/>
        </p:nvSpPr>
        <p:spPr bwMode="auto">
          <a:xfrm>
            <a:off x="260350" y="2590800"/>
            <a:ext cx="3954463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endParaRPr lang="ru-RU" b="0"/>
          </a:p>
        </p:txBody>
      </p:sp>
      <p:sp>
        <p:nvSpPr>
          <p:cNvPr id="25605" name="Shape 152"/>
          <p:cNvSpPr>
            <a:spLocks noChangeArrowheads="1"/>
          </p:cNvSpPr>
          <p:nvPr/>
        </p:nvSpPr>
        <p:spPr bwMode="auto">
          <a:xfrm>
            <a:off x="4856163" y="2590800"/>
            <a:ext cx="3952875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endParaRPr lang="ru-RU" b="0"/>
          </a:p>
        </p:txBody>
      </p:sp>
      <p:sp>
        <p:nvSpPr>
          <p:cNvPr id="25606" name="Shape 153"/>
          <p:cNvSpPr txBox="1">
            <a:spLocks noGrp="1"/>
          </p:cNvSpPr>
          <p:nvPr>
            <p:ph type="body" idx="2"/>
          </p:nvPr>
        </p:nvSpPr>
        <p:spPr bwMode="auto">
          <a:xfrm>
            <a:off x="482599" y="2620962"/>
            <a:ext cx="3971925" cy="788987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400"/>
              </a:spcBef>
              <a:buClr>
                <a:srgbClr val="000000"/>
              </a:buClr>
              <a:buSzPct val="25000"/>
            </a:pPr>
            <a:r>
              <a:rPr lang="ja-JP" altLang="en-US" sz="1800" dirty="0" smtClean="0">
                <a:solidFill>
                  <a:srgbClr val="ED4F0E"/>
                </a:solidFill>
                <a:latin typeface="Arial" charset="0"/>
                <a:cs typeface="Arial" charset="0"/>
                <a:sym typeface="Arial" charset="0"/>
              </a:rPr>
              <a:t>単語・フレーズ発音練習</a:t>
            </a:r>
            <a:endParaRPr lang="en-US" altLang="ja-JP" sz="1800" dirty="0" smtClean="0">
              <a:solidFill>
                <a:srgbClr val="ED4F0E"/>
              </a:solidFill>
              <a:latin typeface="Arial" charset="0"/>
              <a:cs typeface="Arial" charset="0"/>
              <a:sym typeface="Arial" charset="0"/>
            </a:endParaRPr>
          </a:p>
          <a:p>
            <a:pPr eaLnBrk="1" hangingPunct="1">
              <a:spcBef>
                <a:spcPts val="400"/>
              </a:spcBef>
              <a:buClr>
                <a:srgbClr val="000000"/>
              </a:buClr>
              <a:buSzPct val="25000"/>
            </a:pPr>
            <a:r>
              <a:rPr lang="en-US" dirty="0" smtClean="0">
                <a:solidFill>
                  <a:srgbClr val="ED4F0E"/>
                </a:solidFill>
                <a:latin typeface="Arial" charset="0"/>
                <a:cs typeface="Arial" charset="0"/>
                <a:sym typeface="Arial" charset="0"/>
              </a:rPr>
              <a:t>The Studio</a:t>
            </a:r>
          </a:p>
        </p:txBody>
      </p:sp>
      <p:sp>
        <p:nvSpPr>
          <p:cNvPr id="25607" name="Shape 154"/>
          <p:cNvSpPr txBox="1">
            <a:spLocks noGrp="1"/>
          </p:cNvSpPr>
          <p:nvPr>
            <p:ph type="body" idx="3"/>
          </p:nvPr>
        </p:nvSpPr>
        <p:spPr bwMode="auto">
          <a:xfrm>
            <a:off x="5095874" y="2590800"/>
            <a:ext cx="3382963" cy="914399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ts val="400"/>
              </a:spcBef>
              <a:buClr>
                <a:srgbClr val="000000"/>
              </a:buClr>
              <a:buSzPct val="25000"/>
            </a:pPr>
            <a:r>
              <a:rPr lang="ja-JP" altLang="en-US" dirty="0">
                <a:solidFill>
                  <a:srgbClr val="ED4F0E"/>
                </a:solidFill>
                <a:latin typeface="Arial" charset="0"/>
                <a:cs typeface="Arial" charset="0"/>
                <a:sym typeface="Arial" charset="0"/>
              </a:rPr>
              <a:t>会話シミュレーションによる発音練習</a:t>
            </a:r>
            <a:endParaRPr lang="en-US" altLang="ja-JP" dirty="0" smtClean="0">
              <a:solidFill>
                <a:srgbClr val="ED4F0E"/>
              </a:solidFill>
              <a:latin typeface="Arial" charset="0"/>
              <a:cs typeface="Arial" charset="0"/>
              <a:sym typeface="Arial" charset="0"/>
            </a:endParaRPr>
          </a:p>
          <a:p>
            <a:pPr eaLnBrk="1" hangingPunct="1">
              <a:spcBef>
                <a:spcPts val="400"/>
              </a:spcBef>
              <a:buClr>
                <a:srgbClr val="000000"/>
              </a:buClr>
              <a:buSzPct val="25000"/>
              <a:buFontTx/>
              <a:buNone/>
            </a:pPr>
            <a:r>
              <a:rPr lang="en-US" sz="2000" dirty="0" smtClean="0">
                <a:solidFill>
                  <a:srgbClr val="ED4F0E"/>
                </a:solidFill>
                <a:latin typeface="Arial" charset="0"/>
                <a:cs typeface="Arial" charset="0"/>
                <a:sym typeface="Arial" charset="0"/>
              </a:rPr>
              <a:t>Speak2Me</a:t>
            </a:r>
          </a:p>
        </p:txBody>
      </p:sp>
      <p:sp>
        <p:nvSpPr>
          <p:cNvPr id="25608" name="Shape 155"/>
          <p:cNvSpPr>
            <a:spLocks noChangeArrowheads="1"/>
          </p:cNvSpPr>
          <p:nvPr/>
        </p:nvSpPr>
        <p:spPr bwMode="auto">
          <a:xfrm>
            <a:off x="5207000" y="3784600"/>
            <a:ext cx="3271838" cy="18288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09" name="Shape 156"/>
          <p:cNvSpPr>
            <a:spLocks noChangeArrowheads="1"/>
          </p:cNvSpPr>
          <p:nvPr/>
        </p:nvSpPr>
        <p:spPr bwMode="auto">
          <a:xfrm>
            <a:off x="635000" y="3752850"/>
            <a:ext cx="3213100" cy="188595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10" name="Shape 157"/>
          <p:cNvSpPr txBox="1">
            <a:spLocks noGrp="1"/>
          </p:cNvSpPr>
          <p:nvPr>
            <p:ph type="body" idx="4"/>
          </p:nvPr>
        </p:nvSpPr>
        <p:spPr bwMode="auto">
          <a:xfrm>
            <a:off x="457200" y="990600"/>
            <a:ext cx="6858000" cy="719138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800"/>
              </a:spcBef>
              <a:spcAft>
                <a:spcPct val="0"/>
              </a:spcAft>
              <a:buClr>
                <a:srgbClr val="571284"/>
              </a:buClr>
              <a:buSzPct val="25000"/>
              <a:buFont typeface="Georgia" pitchFamily="18" charset="0"/>
              <a:buNone/>
            </a:pPr>
            <a:r>
              <a:rPr lang="ja-JP" altLang="en-US" sz="4000" dirty="0" smtClean="0">
                <a:solidFill>
                  <a:srgbClr val="571284"/>
                </a:solidFill>
                <a:latin typeface="Georgia" pitchFamily="18" charset="0"/>
                <a:cs typeface="Arial" charset="0"/>
                <a:sym typeface="Georgia" pitchFamily="18" charset="0"/>
              </a:rPr>
              <a:t>２種類の音声認識ツール</a:t>
            </a:r>
            <a:endParaRPr lang="en-US" sz="4000" dirty="0" smtClean="0">
              <a:solidFill>
                <a:srgbClr val="571284"/>
              </a:solidFill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hape 163"/>
          <p:cNvSpPr txBox="1">
            <a:spLocks noGrp="1"/>
          </p:cNvSpPr>
          <p:nvPr>
            <p:ph type="body" idx="1"/>
          </p:nvPr>
        </p:nvSpPr>
        <p:spPr bwMode="auto">
          <a:xfrm>
            <a:off x="381000" y="2133600"/>
            <a:ext cx="8305800" cy="695325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20000"/>
              </a:lnSpc>
              <a:spcBef>
                <a:spcPts val="363"/>
              </a:spcBef>
              <a:spcAft>
                <a:spcPts val="1200"/>
              </a:spcAft>
              <a:buClr>
                <a:srgbClr val="626262"/>
              </a:buClr>
              <a:buSzPct val="25000"/>
              <a:buFont typeface="Calibri" pitchFamily="34" charset="0"/>
              <a:buNone/>
            </a:pPr>
            <a:r>
              <a:rPr lang="ja-JP" altLang="en-US" sz="22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学習者がネイティブの発音を復唱すると、その音声をプログラムが分析、下記の例のように、改善すべき</a:t>
            </a:r>
            <a:r>
              <a:rPr lang="ja-JP" altLang="en-US" sz="2200" dirty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点を</a:t>
            </a:r>
            <a:r>
              <a:rPr lang="ja-JP" altLang="en-US" sz="2200" u="sng" dirty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音素単位</a:t>
            </a:r>
            <a:r>
              <a:rPr lang="ja-JP" altLang="en-US" sz="2200" dirty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で赤く</a:t>
            </a:r>
            <a:r>
              <a:rPr lang="ja-JP" altLang="en-US" sz="22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表示</a:t>
            </a:r>
            <a:endParaRPr lang="en-US" sz="2200" dirty="0" smtClean="0">
              <a:solidFill>
                <a:schemeClr val="tx1"/>
              </a:solidFill>
              <a:latin typeface="Arial" charset="0"/>
              <a:cs typeface="Arial" charset="0"/>
              <a:sym typeface="Calibri" pitchFamily="34" charset="0"/>
            </a:endParaRPr>
          </a:p>
        </p:txBody>
      </p:sp>
      <p:sp>
        <p:nvSpPr>
          <p:cNvPr id="27650" name="Shape 164"/>
          <p:cNvSpPr txBox="1">
            <a:spLocks noGrp="1"/>
          </p:cNvSpPr>
          <p:nvPr>
            <p:ph type="title"/>
          </p:nvPr>
        </p:nvSpPr>
        <p:spPr bwMode="auto">
          <a:xfrm>
            <a:off x="139700" y="57150"/>
            <a:ext cx="8229600" cy="498475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FFFFFF"/>
              </a:buClr>
              <a:buSzPct val="25000"/>
              <a:buFont typeface="Georgia" pitchFamily="18" charset="0"/>
              <a:buNone/>
            </a:pPr>
            <a:r>
              <a:rPr lang="ja-JP" altLang="en-US" dirty="0" smtClean="0">
                <a:latin typeface="+mn-ea"/>
                <a:ea typeface="+mn-ea"/>
                <a:cs typeface="Arial" charset="0"/>
                <a:sym typeface="Georgia" pitchFamily="18" charset="0"/>
              </a:rPr>
              <a:t>単語・フレーズ発音練習ツール「</a:t>
            </a:r>
            <a:r>
              <a:rPr lang="en-US" i="1" dirty="0" smtClean="0">
                <a:latin typeface="+mn-ea"/>
                <a:ea typeface="+mn-ea"/>
                <a:cs typeface="Arial" charset="0"/>
                <a:sym typeface="Georgia" pitchFamily="18" charset="0"/>
              </a:rPr>
              <a:t>The Studio</a:t>
            </a:r>
            <a:r>
              <a:rPr lang="ja-JP" altLang="en-US" dirty="0" smtClean="0">
                <a:latin typeface="+mn-ea"/>
                <a:ea typeface="+mn-ea"/>
                <a:cs typeface="Arial" charset="0"/>
                <a:sym typeface="Georgia" pitchFamily="18" charset="0"/>
              </a:rPr>
              <a:t>」</a:t>
            </a:r>
            <a:endParaRPr lang="en-US" i="1" dirty="0" smtClean="0">
              <a:latin typeface="+mn-ea"/>
              <a:ea typeface="+mn-ea"/>
              <a:cs typeface="Arial" charset="0"/>
              <a:sym typeface="Georgia" pitchFamily="18" charset="0"/>
            </a:endParaRPr>
          </a:p>
        </p:txBody>
      </p:sp>
      <p:sp>
        <p:nvSpPr>
          <p:cNvPr id="27651" name="Shape 165"/>
          <p:cNvSpPr txBox="1">
            <a:spLocks noChangeArrowheads="1"/>
          </p:cNvSpPr>
          <p:nvPr/>
        </p:nvSpPr>
        <p:spPr bwMode="auto">
          <a:xfrm>
            <a:off x="2082800" y="2252663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endParaRPr lang="ru-RU" b="0"/>
          </a:p>
        </p:txBody>
      </p:sp>
      <p:sp>
        <p:nvSpPr>
          <p:cNvPr id="27652" name="Shape 166"/>
          <p:cNvSpPr txBox="1">
            <a:spLocks noGrp="1"/>
          </p:cNvSpPr>
          <p:nvPr>
            <p:ph type="body" idx="2"/>
          </p:nvPr>
        </p:nvSpPr>
        <p:spPr bwMode="auto">
          <a:xfrm>
            <a:off x="411163" y="812800"/>
            <a:ext cx="8588375" cy="2235200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563"/>
              </a:spcBef>
              <a:buClr>
                <a:srgbClr val="571284"/>
              </a:buClr>
              <a:buSzPct val="25000"/>
              <a:buFont typeface="Georgia" pitchFamily="18" charset="0"/>
              <a:buNone/>
            </a:pPr>
            <a:r>
              <a:rPr lang="ja-JP" altLang="en-US" sz="2800" dirty="0" smtClean="0">
                <a:solidFill>
                  <a:srgbClr val="571284"/>
                </a:solidFill>
                <a:latin typeface="Georgia" pitchFamily="18" charset="0"/>
                <a:cs typeface="Arial" charset="0"/>
                <a:sym typeface="Georgia" pitchFamily="18" charset="0"/>
              </a:rPr>
              <a:t>何千もの日用単語・フレーズから好きなものを選び、ネイティブの発音に近づける練習ツール</a:t>
            </a:r>
            <a:endParaRPr lang="ru-RU" dirty="0" smtClean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7653" name="Shape 167"/>
          <p:cNvSpPr>
            <a:spLocks noChangeArrowheads="1"/>
          </p:cNvSpPr>
          <p:nvPr/>
        </p:nvSpPr>
        <p:spPr bwMode="auto">
          <a:xfrm>
            <a:off x="2819400" y="3581400"/>
            <a:ext cx="2705100" cy="44132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7654" name="Shape 168"/>
          <p:cNvSpPr txBox="1">
            <a:spLocks noGrp="1"/>
          </p:cNvSpPr>
          <p:nvPr>
            <p:ph type="body" idx="3"/>
          </p:nvPr>
        </p:nvSpPr>
        <p:spPr bwMode="auto">
          <a:xfrm>
            <a:off x="457200" y="4267200"/>
            <a:ext cx="7562850" cy="695325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363"/>
              </a:spcBef>
              <a:spcAft>
                <a:spcPts val="1200"/>
              </a:spcAft>
              <a:buClr>
                <a:srgbClr val="626262"/>
              </a:buClr>
              <a:buSzPct val="25000"/>
              <a:buFont typeface="Calibri" pitchFamily="34" charset="0"/>
              <a:buNone/>
            </a:pPr>
            <a:r>
              <a:rPr lang="ja-JP" altLang="en-US" sz="22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Arial" charset="0"/>
                <a:sym typeface="Calibri" pitchFamily="34" charset="0"/>
              </a:rPr>
              <a:t>さらに、総合スコアをパーセンテージで表示</a:t>
            </a:r>
            <a:endParaRPr lang="en-US" sz="22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Arial" charset="0"/>
              <a:sym typeface="Calibri" pitchFamily="34" charset="0"/>
            </a:endParaRPr>
          </a:p>
        </p:txBody>
      </p:sp>
      <p:sp>
        <p:nvSpPr>
          <p:cNvPr id="27655" name="Shape 169"/>
          <p:cNvSpPr>
            <a:spLocks noChangeArrowheads="1"/>
          </p:cNvSpPr>
          <p:nvPr/>
        </p:nvSpPr>
        <p:spPr bwMode="auto">
          <a:xfrm>
            <a:off x="2514600" y="4876800"/>
            <a:ext cx="3540125" cy="11271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hape 175"/>
          <p:cNvSpPr txBox="1">
            <a:spLocks noGrp="1"/>
          </p:cNvSpPr>
          <p:nvPr>
            <p:ph type="title"/>
          </p:nvPr>
        </p:nvSpPr>
        <p:spPr bwMode="auto">
          <a:xfrm>
            <a:off x="139700" y="57150"/>
            <a:ext cx="8229600" cy="498475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FFFFFF"/>
              </a:buClr>
              <a:buSzPct val="25000"/>
              <a:buFont typeface="Georgia" pitchFamily="18" charset="0"/>
              <a:buNone/>
            </a:pPr>
            <a:r>
              <a:rPr lang="ja-JP" altLang="en-US" dirty="0">
                <a:latin typeface="+mn-ea"/>
                <a:ea typeface="+mn-ea"/>
                <a:cs typeface="Arial" charset="0"/>
                <a:sym typeface="Georgia" pitchFamily="18" charset="0"/>
              </a:rPr>
              <a:t>会話シミュレーションによる発音</a:t>
            </a:r>
            <a:r>
              <a:rPr lang="ja-JP" altLang="en-US" dirty="0" smtClean="0">
                <a:latin typeface="+mn-ea"/>
                <a:ea typeface="+mn-ea"/>
                <a:cs typeface="Arial" charset="0"/>
                <a:sym typeface="Georgia" pitchFamily="18" charset="0"/>
              </a:rPr>
              <a:t>練習「</a:t>
            </a:r>
            <a:r>
              <a:rPr lang="en-US" i="1" dirty="0" smtClean="0">
                <a:latin typeface="+mn-ea"/>
                <a:ea typeface="+mn-ea"/>
                <a:cs typeface="Arial" charset="0"/>
                <a:sym typeface="Georgia" pitchFamily="18" charset="0"/>
              </a:rPr>
              <a:t>Speak2Me</a:t>
            </a:r>
            <a:r>
              <a:rPr lang="ja-JP" altLang="en-US" dirty="0" smtClean="0">
                <a:latin typeface="+mn-ea"/>
                <a:ea typeface="+mn-ea"/>
                <a:cs typeface="Arial" charset="0"/>
                <a:sym typeface="Georgia" pitchFamily="18" charset="0"/>
              </a:rPr>
              <a:t>」</a:t>
            </a:r>
            <a:endParaRPr lang="en-US" i="1" dirty="0" smtClean="0">
              <a:latin typeface="+mn-ea"/>
              <a:ea typeface="+mn-ea"/>
              <a:cs typeface="Arial" charset="0"/>
              <a:sym typeface="Georgia" pitchFamily="18" charset="0"/>
            </a:endParaRPr>
          </a:p>
        </p:txBody>
      </p:sp>
      <p:sp>
        <p:nvSpPr>
          <p:cNvPr id="29698" name="Shape 176"/>
          <p:cNvSpPr txBox="1">
            <a:spLocks noChangeArrowheads="1"/>
          </p:cNvSpPr>
          <p:nvPr/>
        </p:nvSpPr>
        <p:spPr bwMode="auto">
          <a:xfrm>
            <a:off x="2082800" y="2252663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endParaRPr lang="ru-RU" b="0"/>
          </a:p>
        </p:txBody>
      </p:sp>
      <p:sp>
        <p:nvSpPr>
          <p:cNvPr id="29699" name="Shape 177"/>
          <p:cNvSpPr txBox="1">
            <a:spLocks noGrp="1"/>
          </p:cNvSpPr>
          <p:nvPr>
            <p:ph type="body" idx="1"/>
          </p:nvPr>
        </p:nvSpPr>
        <p:spPr bwMode="auto">
          <a:xfrm>
            <a:off x="459675" y="922057"/>
            <a:ext cx="4950525" cy="2446338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20000"/>
              </a:lnSpc>
              <a:spcBef>
                <a:spcPts val="475"/>
              </a:spcBef>
              <a:buSzPct val="25000"/>
              <a:buFont typeface="Georgia" pitchFamily="18" charset="0"/>
              <a:buNone/>
            </a:pPr>
            <a:r>
              <a:rPr lang="ja-JP" altLang="en-US" sz="2400" dirty="0" smtClean="0">
                <a:latin typeface="Arial" charset="0"/>
                <a:cs typeface="Arial" charset="0"/>
                <a:sym typeface="Georgia" pitchFamily="18" charset="0"/>
              </a:rPr>
              <a:t>自然な日常会話による発音練習を可能にする「</a:t>
            </a:r>
            <a:r>
              <a:rPr lang="en-US" altLang="ja-JP" sz="2400" dirty="0" smtClean="0">
                <a:latin typeface="Arial" charset="0"/>
                <a:cs typeface="Arial" charset="0"/>
                <a:sym typeface="Georgia" pitchFamily="18" charset="0"/>
              </a:rPr>
              <a:t>Speak2Me</a:t>
            </a:r>
            <a:r>
              <a:rPr lang="ja-JP" altLang="en-US" sz="2400" dirty="0" smtClean="0">
                <a:latin typeface="Arial" charset="0"/>
                <a:cs typeface="Arial" charset="0"/>
                <a:sym typeface="Georgia" pitchFamily="18" charset="0"/>
              </a:rPr>
              <a:t>」</a:t>
            </a:r>
            <a:endParaRPr lang="ru-RU" sz="2400" dirty="0" smtClean="0">
              <a:latin typeface="Arial" charset="0"/>
              <a:cs typeface="Arial" charset="0"/>
              <a:sym typeface="Georgia" pitchFamily="18" charset="0"/>
            </a:endParaRPr>
          </a:p>
        </p:txBody>
      </p:sp>
      <p:sp>
        <p:nvSpPr>
          <p:cNvPr id="29700" name="Shape 178"/>
          <p:cNvSpPr txBox="1">
            <a:spLocks noGrp="1"/>
          </p:cNvSpPr>
          <p:nvPr>
            <p:ph type="body" idx="2"/>
          </p:nvPr>
        </p:nvSpPr>
        <p:spPr bwMode="auto">
          <a:xfrm>
            <a:off x="2997200" y="4138613"/>
            <a:ext cx="5494338" cy="2492375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20000"/>
              </a:lnSpc>
              <a:spcBef>
                <a:spcPts val="475"/>
              </a:spcBef>
              <a:buClr>
                <a:srgbClr val="571284"/>
              </a:buClr>
              <a:buSzPct val="25000"/>
              <a:buFont typeface="Georgia" pitchFamily="18" charset="0"/>
              <a:buNone/>
            </a:pPr>
            <a:r>
              <a:rPr lang="ja-JP" altLang="en-US" sz="2400" dirty="0">
                <a:solidFill>
                  <a:srgbClr val="571284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Arial" charset="0"/>
                <a:sym typeface="Georgia" pitchFamily="18" charset="0"/>
              </a:rPr>
              <a:t>日常</a:t>
            </a:r>
            <a:r>
              <a:rPr lang="ja-JP" altLang="en-US" sz="2400" dirty="0" smtClean="0">
                <a:solidFill>
                  <a:srgbClr val="571284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Arial" charset="0"/>
                <a:sym typeface="Georgia" pitchFamily="18" charset="0"/>
              </a:rPr>
              <a:t>のさまざまなシチュエーションを模した場面のなかで、ヴァーチャルな「アバター」とやりとりをしながら発音能力・会話能力に磨きをかけることができる</a:t>
            </a:r>
            <a:endParaRPr lang="ru-RU" dirty="0" smtClean="0">
              <a:latin typeface="ＭＳ 明朝" panose="02020609040205080304" pitchFamily="17" charset="-128"/>
              <a:ea typeface="ＭＳ 明朝" panose="02020609040205080304" pitchFamily="17" charset="-128"/>
              <a:cs typeface="Arial" charset="0"/>
              <a:sym typeface="Arial" charset="0"/>
            </a:endParaRPr>
          </a:p>
        </p:txBody>
      </p:sp>
      <p:sp>
        <p:nvSpPr>
          <p:cNvPr id="29701" name="Shape 179"/>
          <p:cNvSpPr>
            <a:spLocks noChangeArrowheads="1"/>
          </p:cNvSpPr>
          <p:nvPr/>
        </p:nvSpPr>
        <p:spPr bwMode="auto">
          <a:xfrm>
            <a:off x="6342063" y="917575"/>
            <a:ext cx="2149475" cy="285908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9702" name="Shape 180"/>
          <p:cNvSpPr>
            <a:spLocks noChangeArrowheads="1"/>
          </p:cNvSpPr>
          <p:nvPr/>
        </p:nvSpPr>
        <p:spPr bwMode="auto">
          <a:xfrm>
            <a:off x="725488" y="2894013"/>
            <a:ext cx="2003425" cy="31877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86"/>
          <p:cNvSpPr txBox="1">
            <a:spLocks noGrp="1"/>
          </p:cNvSpPr>
          <p:nvPr>
            <p:ph type="title"/>
          </p:nvPr>
        </p:nvSpPr>
        <p:spPr bwMode="auto">
          <a:xfrm>
            <a:off x="139700" y="57150"/>
            <a:ext cx="8229600" cy="498475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FFFFFF"/>
              </a:buClr>
              <a:buSzPct val="25000"/>
              <a:buFont typeface="Georgia" pitchFamily="18" charset="0"/>
              <a:buNone/>
            </a:pPr>
            <a:r>
              <a:rPr lang="ja-JP" altLang="en-US" dirty="0" smtClean="0">
                <a:latin typeface="+mn-ea"/>
                <a:ea typeface="+mn-ea"/>
                <a:cs typeface="Arial" charset="0"/>
                <a:sym typeface="Georgia" pitchFamily="18" charset="0"/>
              </a:rPr>
              <a:t>フィードバック</a:t>
            </a:r>
            <a:endParaRPr lang="en-US" dirty="0" smtClean="0">
              <a:latin typeface="+mn-ea"/>
              <a:ea typeface="+mn-ea"/>
              <a:cs typeface="Arial" charset="0"/>
              <a:sym typeface="Georgia" pitchFamily="18" charset="0"/>
            </a:endParaRPr>
          </a:p>
        </p:txBody>
      </p:sp>
      <p:sp>
        <p:nvSpPr>
          <p:cNvPr id="31746" name="Shape 187"/>
          <p:cNvSpPr txBox="1">
            <a:spLocks noGrp="1"/>
          </p:cNvSpPr>
          <p:nvPr>
            <p:ph type="body" idx="1"/>
          </p:nvPr>
        </p:nvSpPr>
        <p:spPr bwMode="auto">
          <a:xfrm>
            <a:off x="411163" y="812800"/>
            <a:ext cx="8453437" cy="1498600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475"/>
              </a:spcBef>
              <a:buSzPct val="25000"/>
            </a:pPr>
            <a:r>
              <a:rPr lang="en-US" sz="2400" dirty="0" smtClean="0">
                <a:latin typeface="Georgia" pitchFamily="18" charset="0"/>
                <a:cs typeface="Arial" charset="0"/>
                <a:sym typeface="Georgia" pitchFamily="18" charset="0"/>
              </a:rPr>
              <a:t>Speak2Me </a:t>
            </a:r>
            <a:r>
              <a:rPr lang="ja-JP" altLang="en-US" sz="2400" dirty="0" smtClean="0">
                <a:latin typeface="Georgia" pitchFamily="18" charset="0"/>
                <a:cs typeface="Arial" charset="0"/>
                <a:sym typeface="Georgia" pitchFamily="18" charset="0"/>
              </a:rPr>
              <a:t>は発音を</a:t>
            </a:r>
            <a:r>
              <a:rPr lang="ja-JP" altLang="en-US" sz="2400" u="sng" dirty="0" smtClean="0">
                <a:latin typeface="Georgia" pitchFamily="18" charset="0"/>
                <a:cs typeface="Arial" charset="0"/>
                <a:sym typeface="Georgia" pitchFamily="18" charset="0"/>
              </a:rPr>
              <a:t>音素</a:t>
            </a:r>
            <a:r>
              <a:rPr lang="ja-JP" altLang="en-US" sz="2400" u="sng" dirty="0">
                <a:latin typeface="Georgia" pitchFamily="18" charset="0"/>
                <a:cs typeface="Arial" charset="0"/>
                <a:sym typeface="Georgia" pitchFamily="18" charset="0"/>
              </a:rPr>
              <a:t>単位</a:t>
            </a:r>
            <a:r>
              <a:rPr lang="ja-JP" altLang="en-US" sz="2400" dirty="0" smtClean="0">
                <a:latin typeface="Georgia" pitchFamily="18" charset="0"/>
                <a:cs typeface="Arial" charset="0"/>
                <a:sym typeface="Georgia" pitchFamily="18" charset="0"/>
              </a:rPr>
              <a:t>で分析しフィードバック</a:t>
            </a:r>
            <a:endParaRPr lang="en-US" sz="2400" dirty="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eaLnBrk="1" hangingPunct="1">
              <a:buFont typeface="Georgia" pitchFamily="18" charset="0"/>
              <a:buNone/>
            </a:pPr>
            <a:endParaRPr lang="ru-RU" dirty="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  <p:sp>
        <p:nvSpPr>
          <p:cNvPr id="31747" name="Shape 188"/>
          <p:cNvSpPr>
            <a:spLocks noChangeArrowheads="1"/>
          </p:cNvSpPr>
          <p:nvPr/>
        </p:nvSpPr>
        <p:spPr bwMode="auto">
          <a:xfrm>
            <a:off x="652463" y="2506663"/>
            <a:ext cx="4049712" cy="30622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48" name="Shape 189"/>
          <p:cNvSpPr>
            <a:spLocks noChangeArrowheads="1"/>
          </p:cNvSpPr>
          <p:nvPr/>
        </p:nvSpPr>
        <p:spPr bwMode="auto">
          <a:xfrm>
            <a:off x="652463" y="5568950"/>
            <a:ext cx="4049712" cy="436563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49" name="Shape 190"/>
          <p:cNvSpPr txBox="1">
            <a:spLocks noGrp="1"/>
          </p:cNvSpPr>
          <p:nvPr>
            <p:ph type="body" idx="2"/>
          </p:nvPr>
        </p:nvSpPr>
        <p:spPr bwMode="auto">
          <a:xfrm>
            <a:off x="5003800" y="2463800"/>
            <a:ext cx="3751263" cy="1727200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20000"/>
              </a:lnSpc>
              <a:spcBef>
                <a:spcPts val="363"/>
              </a:spcBef>
              <a:spcAft>
                <a:spcPts val="1200"/>
              </a:spcAft>
              <a:buClr>
                <a:srgbClr val="626262"/>
              </a:buClr>
              <a:buSzPct val="25000"/>
              <a:buFont typeface="Calibri" pitchFamily="34" charset="0"/>
              <a:buNone/>
            </a:pPr>
            <a:r>
              <a:rPr lang="ja-JP" altLang="en-US" dirty="0" smtClean="0">
                <a:solidFill>
                  <a:schemeClr val="tx1"/>
                </a:solidFill>
                <a:latin typeface="+mj-lt"/>
                <a:cs typeface="Arial" charset="0"/>
                <a:sym typeface="Calibri" pitchFamily="34" charset="0"/>
              </a:rPr>
              <a:t>音素単位の色分け表示によるフィードバックと会話全体のスコアを表示</a:t>
            </a:r>
            <a:endParaRPr lang="ru-RU" sz="1800" dirty="0" smtClean="0">
              <a:latin typeface="+mj-lt"/>
              <a:cs typeface="Arial" charset="0"/>
              <a:sym typeface="Arial" charset="0"/>
            </a:endParaRPr>
          </a:p>
        </p:txBody>
      </p:sp>
      <p:sp>
        <p:nvSpPr>
          <p:cNvPr id="31750" name="Shape 191"/>
          <p:cNvSpPr txBox="1">
            <a:spLocks noGrp="1"/>
          </p:cNvSpPr>
          <p:nvPr>
            <p:ph type="body" idx="3"/>
          </p:nvPr>
        </p:nvSpPr>
        <p:spPr bwMode="auto">
          <a:xfrm>
            <a:off x="425450" y="1644650"/>
            <a:ext cx="8329613" cy="361950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363"/>
              </a:spcBef>
              <a:spcAft>
                <a:spcPts val="1200"/>
              </a:spcAft>
              <a:buClr>
                <a:srgbClr val="FF6600"/>
              </a:buClr>
              <a:buSzPct val="25000"/>
              <a:buFontTx/>
              <a:buNone/>
            </a:pPr>
            <a:r>
              <a:rPr lang="ja-JP" altLang="en-US" sz="2000" dirty="0" smtClean="0">
                <a:solidFill>
                  <a:srgbClr val="FF6600"/>
                </a:solidFill>
                <a:latin typeface="Arial" charset="0"/>
                <a:cs typeface="Arial" charset="0"/>
                <a:sym typeface="Arial" charset="0"/>
              </a:rPr>
              <a:t>学習者は発音のどの部分に改善の余地があるか、瞬時にわかる</a:t>
            </a:r>
            <a:endParaRPr lang="ru-RU" dirty="0" smtClean="0"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39"/>
          <p:cNvSpPr txBox="1">
            <a:spLocks noGrp="1"/>
          </p:cNvSpPr>
          <p:nvPr>
            <p:ph type="title"/>
          </p:nvPr>
        </p:nvSpPr>
        <p:spPr bwMode="auto">
          <a:xfrm>
            <a:off x="139700" y="57150"/>
            <a:ext cx="8229600" cy="498475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FFFFFF"/>
              </a:buClr>
              <a:buSzPct val="25000"/>
              <a:buFont typeface="Georgia" pitchFamily="18" charset="0"/>
              <a:buNone/>
            </a:pPr>
            <a:r>
              <a:rPr lang="ja-JP" altLang="en-US" dirty="0">
                <a:latin typeface="+mn-ea"/>
                <a:ea typeface="+mn-ea"/>
                <a:cs typeface="Arial" charset="0"/>
                <a:sym typeface="Georgia" pitchFamily="18" charset="0"/>
              </a:rPr>
              <a:t>組み込</a:t>
            </a:r>
            <a:r>
              <a:rPr lang="ja-JP" altLang="en-US" dirty="0" smtClean="0">
                <a:latin typeface="+mn-ea"/>
                <a:ea typeface="+mn-ea"/>
                <a:cs typeface="Arial" charset="0"/>
                <a:sym typeface="Georgia" pitchFamily="18" charset="0"/>
              </a:rPr>
              <a:t>みの</a:t>
            </a:r>
            <a:r>
              <a:rPr lang="ja-JP" altLang="en-US" dirty="0" err="1" smtClean="0">
                <a:latin typeface="+mn-ea"/>
                <a:ea typeface="+mn-ea"/>
                <a:cs typeface="Arial" charset="0"/>
                <a:sym typeface="Georgia" pitchFamily="18" charset="0"/>
              </a:rPr>
              <a:t>英英</a:t>
            </a:r>
            <a:r>
              <a:rPr lang="ja-JP" altLang="en-US" dirty="0" smtClean="0">
                <a:latin typeface="+mn-ea"/>
                <a:ea typeface="+mn-ea"/>
                <a:cs typeface="Arial" charset="0"/>
                <a:sym typeface="Georgia" pitchFamily="18" charset="0"/>
              </a:rPr>
              <a:t>辞典と文法用語解説</a:t>
            </a:r>
            <a:r>
              <a:rPr lang="en-US" altLang="ja-JP" dirty="0" smtClean="0">
                <a:latin typeface="+mn-ea"/>
                <a:ea typeface="+mn-ea"/>
                <a:cs typeface="Arial" charset="0"/>
                <a:sym typeface="Georgia" pitchFamily="18" charset="0"/>
              </a:rPr>
              <a:t/>
            </a:r>
            <a:br>
              <a:rPr lang="en-US" altLang="ja-JP" dirty="0" smtClean="0">
                <a:latin typeface="+mn-ea"/>
                <a:ea typeface="+mn-ea"/>
                <a:cs typeface="Arial" charset="0"/>
                <a:sym typeface="Georgia" pitchFamily="18" charset="0"/>
              </a:rPr>
            </a:br>
            <a:endParaRPr lang="en-US" dirty="0" smtClean="0">
              <a:latin typeface="+mn-ea"/>
              <a:ea typeface="+mn-ea"/>
              <a:cs typeface="Arial" charset="0"/>
              <a:sym typeface="Georgia" pitchFamily="18" charset="0"/>
            </a:endParaRPr>
          </a:p>
        </p:txBody>
      </p:sp>
      <p:sp>
        <p:nvSpPr>
          <p:cNvPr id="23554" name="Shape 140"/>
          <p:cNvSpPr txBox="1">
            <a:spLocks noChangeArrowheads="1"/>
          </p:cNvSpPr>
          <p:nvPr/>
        </p:nvSpPr>
        <p:spPr bwMode="auto">
          <a:xfrm>
            <a:off x="2082800" y="2252663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endParaRPr lang="ru-RU" b="0"/>
          </a:p>
        </p:txBody>
      </p:sp>
      <p:pic>
        <p:nvPicPr>
          <p:cNvPr id="2355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2365375"/>
            <a:ext cx="3962400" cy="38068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355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14800" y="914400"/>
            <a:ext cx="4876800" cy="42672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6533762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hape 196"/>
          <p:cNvSpPr txBox="1">
            <a:spLocks noGrp="1"/>
          </p:cNvSpPr>
          <p:nvPr>
            <p:ph type="title"/>
          </p:nvPr>
        </p:nvSpPr>
        <p:spPr bwMode="auto">
          <a:xfrm>
            <a:off x="139700" y="57150"/>
            <a:ext cx="8229600" cy="498475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FFFFFF"/>
              </a:buClr>
              <a:buSzPct val="25000"/>
              <a:buFont typeface="Georgia" pitchFamily="18" charset="0"/>
              <a:buNone/>
            </a:pPr>
            <a:r>
              <a:rPr lang="ja-JP" altLang="en-US" dirty="0" smtClean="0">
                <a:latin typeface="Georgia" pitchFamily="18" charset="0"/>
                <a:cs typeface="Arial" charset="0"/>
                <a:sym typeface="Georgia" pitchFamily="18" charset="0"/>
              </a:rPr>
              <a:t>英作文アクティビティ</a:t>
            </a:r>
            <a:endParaRPr lang="en-US" dirty="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  <p:sp>
        <p:nvSpPr>
          <p:cNvPr id="33794" name="Shape 197"/>
          <p:cNvSpPr txBox="1">
            <a:spLocks noGrp="1"/>
          </p:cNvSpPr>
          <p:nvPr>
            <p:ph type="body" idx="1"/>
          </p:nvPr>
        </p:nvSpPr>
        <p:spPr bwMode="auto">
          <a:xfrm>
            <a:off x="152400" y="762000"/>
            <a:ext cx="3754438" cy="642938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563"/>
              </a:spcBef>
              <a:buSzPct val="25000"/>
              <a:buFont typeface="Georgia" pitchFamily="18" charset="0"/>
              <a:buNone/>
            </a:pPr>
            <a:r>
              <a:rPr lang="en-US" sz="2800" dirty="0" smtClean="0">
                <a:latin typeface="Georgia" pitchFamily="18" charset="0"/>
                <a:cs typeface="Arial" charset="0"/>
                <a:sym typeface="Georgia" pitchFamily="18" charset="0"/>
              </a:rPr>
              <a:t>Guided Writing:</a:t>
            </a:r>
          </a:p>
          <a:p>
            <a:pPr eaLnBrk="1" hangingPunct="1">
              <a:buFont typeface="Georgia" pitchFamily="18" charset="0"/>
              <a:buNone/>
            </a:pPr>
            <a:endParaRPr lang="ru-RU" dirty="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eaLnBrk="1" hangingPunct="1">
              <a:buFont typeface="Georgia" pitchFamily="18" charset="0"/>
              <a:buNone/>
            </a:pPr>
            <a:endParaRPr lang="ru-RU" dirty="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eaLnBrk="1" hangingPunct="1">
              <a:buFont typeface="Georgia" pitchFamily="18" charset="0"/>
              <a:buNone/>
            </a:pPr>
            <a:endParaRPr lang="ru-RU" dirty="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eaLnBrk="1" hangingPunct="1">
              <a:buFont typeface="Georgia" pitchFamily="18" charset="0"/>
              <a:buNone/>
            </a:pPr>
            <a:endParaRPr lang="ru-RU" dirty="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eaLnBrk="1" hangingPunct="1">
              <a:buFont typeface="Georgia" pitchFamily="18" charset="0"/>
              <a:buNone/>
            </a:pPr>
            <a:endParaRPr lang="ru-RU" dirty="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  <p:sp>
        <p:nvSpPr>
          <p:cNvPr id="33795" name="Shape 198"/>
          <p:cNvSpPr txBox="1">
            <a:spLocks noGrp="1"/>
          </p:cNvSpPr>
          <p:nvPr>
            <p:ph type="body" idx="2"/>
          </p:nvPr>
        </p:nvSpPr>
        <p:spPr bwMode="auto">
          <a:xfrm>
            <a:off x="304800" y="1447800"/>
            <a:ext cx="3602038" cy="4648200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marL="285750" indent="-285750" eaLnBrk="1" hangingPunct="1">
              <a:lnSpc>
                <a:spcPct val="120000"/>
              </a:lnSpc>
              <a:spcBef>
                <a:spcPts val="363"/>
              </a:spcBef>
              <a:spcAft>
                <a:spcPts val="1200"/>
              </a:spcAft>
              <a:buClr>
                <a:srgbClr val="626262"/>
              </a:buClr>
              <a:buSzPct val="102000"/>
              <a:buFontTx/>
              <a:buChar char="•"/>
            </a:pPr>
            <a:r>
              <a:rPr lang="ja-JP" altLang="en-US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レッスンに組み込まれた</a:t>
            </a:r>
            <a:r>
              <a:rPr lang="en-US" altLang="ja-JP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/>
            </a:r>
            <a:br>
              <a:rPr lang="en-US" altLang="ja-JP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</a:br>
            <a:r>
              <a:rPr lang="en-US" altLang="ja-JP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18</a:t>
            </a:r>
            <a:r>
              <a:rPr lang="ja-JP" altLang="en-US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の英作文アクティビティ</a:t>
            </a:r>
            <a:endParaRPr lang="en-US" dirty="0" smtClean="0">
              <a:solidFill>
                <a:schemeClr val="tx1"/>
              </a:solidFill>
              <a:latin typeface="Arial" charset="0"/>
              <a:cs typeface="Arial" charset="0"/>
              <a:sym typeface="Calibri" pitchFamily="34" charset="0"/>
            </a:endParaRPr>
          </a:p>
        </p:txBody>
      </p:sp>
      <p:pic>
        <p:nvPicPr>
          <p:cNvPr id="33796" name="Picture 6"/>
          <p:cNvPicPr>
            <a:picLocks noChangeAspect="1" noChangeArrowheads="1"/>
          </p:cNvPicPr>
          <p:nvPr/>
        </p:nvPicPr>
        <p:blipFill rotWithShape="1">
          <a:blip r:embed="rId3"/>
          <a:srcRect t="4513"/>
          <a:stretch/>
        </p:blipFill>
        <p:spPr bwMode="auto">
          <a:xfrm>
            <a:off x="4114800" y="1447800"/>
            <a:ext cx="4800600" cy="32242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914400"/>
            <a:ext cx="6324600" cy="35052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5842" name="Shape 204"/>
          <p:cNvSpPr txBox="1">
            <a:spLocks noGrp="1"/>
          </p:cNvSpPr>
          <p:nvPr>
            <p:ph type="title"/>
          </p:nvPr>
        </p:nvSpPr>
        <p:spPr bwMode="auto">
          <a:xfrm>
            <a:off x="139700" y="57150"/>
            <a:ext cx="8229600" cy="498475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FFFFFF"/>
              </a:buClr>
              <a:buSzPct val="25000"/>
              <a:buFont typeface="Georgia" pitchFamily="18" charset="0"/>
              <a:buNone/>
            </a:pPr>
            <a:r>
              <a:rPr lang="ja-JP" altLang="en-US" dirty="0">
                <a:latin typeface="Georgia" pitchFamily="18" charset="0"/>
                <a:cs typeface="Arial" charset="0"/>
                <a:sym typeface="Georgia" pitchFamily="18" charset="0"/>
              </a:rPr>
              <a:t>英作文</a:t>
            </a:r>
            <a:r>
              <a:rPr lang="ja-JP" altLang="en-US" dirty="0" smtClean="0">
                <a:latin typeface="Georgia" pitchFamily="18" charset="0"/>
                <a:cs typeface="Arial" charset="0"/>
                <a:sym typeface="Georgia" pitchFamily="18" charset="0"/>
              </a:rPr>
              <a:t>アクティビティ：自己採点機能</a:t>
            </a:r>
            <a:endParaRPr lang="en-US" dirty="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  <p:pic>
        <p:nvPicPr>
          <p:cNvPr id="35843" name="Picture 6"/>
          <p:cNvPicPr>
            <a:picLocks noChangeAspect="1" noChangeArrowheads="1"/>
          </p:cNvPicPr>
          <p:nvPr/>
        </p:nvPicPr>
        <p:blipFill rotWithShape="1">
          <a:blip r:embed="rId4"/>
          <a:srcRect t="3077" b="6154"/>
          <a:stretch/>
        </p:blipFill>
        <p:spPr bwMode="auto">
          <a:xfrm>
            <a:off x="4267200" y="1676400"/>
            <a:ext cx="4724400" cy="44958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hape 236"/>
          <p:cNvSpPr txBox="1">
            <a:spLocks noGrp="1"/>
          </p:cNvSpPr>
          <p:nvPr>
            <p:ph type="title"/>
          </p:nvPr>
        </p:nvSpPr>
        <p:spPr bwMode="auto">
          <a:xfrm>
            <a:off x="139700" y="57150"/>
            <a:ext cx="8229600" cy="498475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FFFFFF"/>
              </a:buClr>
              <a:buSzPct val="25000"/>
              <a:buFont typeface="Georgia" pitchFamily="18" charset="0"/>
              <a:buNone/>
            </a:pPr>
            <a:r>
              <a:rPr lang="ja-JP" altLang="en-US" dirty="0" smtClean="0">
                <a:latin typeface="Georgia" pitchFamily="18" charset="0"/>
                <a:cs typeface="Arial" charset="0"/>
                <a:sym typeface="Georgia" pitchFamily="18" charset="0"/>
              </a:rPr>
              <a:t>プリントアウトできるアクティビティ「</a:t>
            </a:r>
            <a:r>
              <a:rPr lang="en-US" altLang="ja-JP" dirty="0" smtClean="0">
                <a:latin typeface="Georgia" pitchFamily="18" charset="0"/>
                <a:cs typeface="Arial" charset="0"/>
                <a:sym typeface="Georgia" pitchFamily="18" charset="0"/>
              </a:rPr>
              <a:t>Lab Task</a:t>
            </a:r>
            <a:r>
              <a:rPr lang="ja-JP" altLang="en-US" dirty="0" smtClean="0">
                <a:latin typeface="Georgia" pitchFamily="18" charset="0"/>
                <a:cs typeface="Arial" charset="0"/>
                <a:sym typeface="Georgia" pitchFamily="18" charset="0"/>
              </a:rPr>
              <a:t>」</a:t>
            </a:r>
            <a:endParaRPr lang="en-US" dirty="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  <p:sp>
        <p:nvSpPr>
          <p:cNvPr id="41986" name="Shape 237"/>
          <p:cNvSpPr txBox="1">
            <a:spLocks noGrp="1"/>
          </p:cNvSpPr>
          <p:nvPr>
            <p:ph type="body" idx="1"/>
          </p:nvPr>
        </p:nvSpPr>
        <p:spPr bwMode="auto">
          <a:xfrm>
            <a:off x="411163" y="812800"/>
            <a:ext cx="3551237" cy="1854200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20000"/>
              </a:lnSpc>
              <a:spcBef>
                <a:spcPts val="563"/>
              </a:spcBef>
              <a:buSzPct val="25000"/>
              <a:buFont typeface="Georgia" pitchFamily="18" charset="0"/>
              <a:buNone/>
            </a:pPr>
            <a:r>
              <a:rPr lang="ja-JP" altLang="en-US" sz="2400" dirty="0" smtClean="0">
                <a:latin typeface="Georgia" pitchFamily="18" charset="0"/>
                <a:cs typeface="Arial" charset="0"/>
                <a:sym typeface="Georgia" pitchFamily="18" charset="0"/>
              </a:rPr>
              <a:t>教室でも活用できるプリントアウト形式の予復習アクティビティ</a:t>
            </a:r>
            <a:endParaRPr lang="en-US" altLang="ja-JP" sz="2400" dirty="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ts val="563"/>
              </a:spcBef>
              <a:buSzPct val="25000"/>
              <a:buFont typeface="Georgia" pitchFamily="18" charset="0"/>
              <a:buNone/>
            </a:pPr>
            <a:r>
              <a:rPr lang="ja-JP" altLang="en-US" sz="2000" dirty="0" smtClean="0">
                <a:solidFill>
                  <a:schemeClr val="tx1"/>
                </a:solidFill>
                <a:latin typeface="Georgia" pitchFamily="18" charset="0"/>
                <a:cs typeface="Arial" charset="0"/>
                <a:sym typeface="Georgia" pitchFamily="18" charset="0"/>
              </a:rPr>
              <a:t>（各レッスンに付属）</a:t>
            </a:r>
            <a:endParaRPr lang="en-US" sz="2000" dirty="0" smtClean="0">
              <a:solidFill>
                <a:schemeClr val="tx1"/>
              </a:solidFill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  <p:pic>
        <p:nvPicPr>
          <p:cNvPr id="4198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7413" y="685800"/>
            <a:ext cx="4217987" cy="50292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hape 244"/>
          <p:cNvSpPr txBox="1">
            <a:spLocks noGrp="1"/>
          </p:cNvSpPr>
          <p:nvPr>
            <p:ph type="title"/>
          </p:nvPr>
        </p:nvSpPr>
        <p:spPr bwMode="auto">
          <a:xfrm>
            <a:off x="139700" y="57150"/>
            <a:ext cx="8229600" cy="498475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FFFFFF"/>
              </a:buClr>
              <a:buSzPct val="25000"/>
              <a:buFont typeface="Georgia" pitchFamily="18" charset="0"/>
              <a:buNone/>
            </a:pPr>
            <a:r>
              <a:rPr lang="ja-JP" altLang="en-US" dirty="0" smtClean="0">
                <a:latin typeface="Georgia" pitchFamily="18" charset="0"/>
                <a:cs typeface="Arial" charset="0"/>
                <a:sym typeface="Georgia" pitchFamily="18" charset="0"/>
              </a:rPr>
              <a:t>プリントアウトできるグループ・アクティビティ「</a:t>
            </a:r>
            <a:r>
              <a:rPr lang="en-US" dirty="0" smtClean="0">
                <a:latin typeface="Georgia" pitchFamily="18" charset="0"/>
                <a:cs typeface="Arial" charset="0"/>
                <a:sym typeface="Georgia" pitchFamily="18" charset="0"/>
              </a:rPr>
              <a:t>Worksheets</a:t>
            </a:r>
            <a:r>
              <a:rPr lang="ja-JP" altLang="en-US" dirty="0" smtClean="0">
                <a:latin typeface="Georgia" pitchFamily="18" charset="0"/>
                <a:cs typeface="Arial" charset="0"/>
                <a:sym typeface="Georgia" pitchFamily="18" charset="0"/>
              </a:rPr>
              <a:t>」</a:t>
            </a:r>
            <a:endParaRPr lang="en-US" dirty="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460375" y="973138"/>
            <a:ext cx="4060825" cy="3060700"/>
          </a:xfrm>
        </p:spPr>
        <p:txBody>
          <a:bodyPr vert="horz" wrap="square" tIns="45700" bIns="45700" numCol="1" compatLnSpc="1">
            <a:prstTxWarp prst="textNoShape">
              <a:avLst/>
            </a:prstTxWarp>
            <a:noAutofit/>
          </a:bodyPr>
          <a:lstStyle/>
          <a:p>
            <a:pPr eaLnBrk="1" hangingPunct="1">
              <a:lnSpc>
                <a:spcPct val="120000"/>
              </a:lnSpc>
              <a:spcBef>
                <a:spcPts val="563"/>
              </a:spcBef>
              <a:buSzPct val="25000"/>
            </a:pPr>
            <a:r>
              <a:rPr lang="ja-JP" altLang="en-US" sz="2400" dirty="0" smtClean="0">
                <a:latin typeface="Georgia" pitchFamily="18" charset="0"/>
                <a:cs typeface="Arial" charset="0"/>
                <a:sym typeface="Georgia" pitchFamily="18" charset="0"/>
              </a:rPr>
              <a:t>教室やグループ学習でも</a:t>
            </a:r>
            <a:r>
              <a:rPr lang="ja-JP" altLang="en-US" sz="2400" dirty="0">
                <a:latin typeface="Georgia" pitchFamily="18" charset="0"/>
                <a:cs typeface="Arial" charset="0"/>
                <a:sym typeface="Georgia" pitchFamily="18" charset="0"/>
              </a:rPr>
              <a:t>活用できるプリントアウト形式</a:t>
            </a:r>
            <a:r>
              <a:rPr lang="ja-JP" altLang="en-US" sz="2400" dirty="0" smtClean="0">
                <a:latin typeface="Georgia" pitchFamily="18" charset="0"/>
                <a:cs typeface="Arial" charset="0"/>
                <a:sym typeface="Georgia" pitchFamily="18" charset="0"/>
              </a:rPr>
              <a:t>の応用アクティビティ</a:t>
            </a:r>
            <a:endParaRPr lang="en-US" altLang="ja-JP" sz="2400" dirty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ts val="563"/>
              </a:spcBef>
              <a:buSzPct val="25000"/>
            </a:pPr>
            <a:r>
              <a:rPr lang="ja-JP" altLang="en-US" sz="2000" dirty="0">
                <a:solidFill>
                  <a:schemeClr val="tx1"/>
                </a:solidFill>
                <a:latin typeface="Georgia" pitchFamily="18" charset="0"/>
                <a:cs typeface="Arial" charset="0"/>
                <a:sym typeface="Georgia" pitchFamily="18" charset="0"/>
              </a:rPr>
              <a:t>（</a:t>
            </a:r>
            <a:r>
              <a:rPr lang="ja-JP" altLang="en-US" sz="2000" dirty="0" smtClean="0">
                <a:solidFill>
                  <a:schemeClr val="tx1"/>
                </a:solidFill>
                <a:latin typeface="Georgia" pitchFamily="18" charset="0"/>
                <a:cs typeface="Arial" charset="0"/>
                <a:sym typeface="Georgia" pitchFamily="18" charset="0"/>
              </a:rPr>
              <a:t>各ユニットに</a:t>
            </a:r>
            <a:r>
              <a:rPr lang="ja-JP" altLang="en-US" sz="2000" dirty="0">
                <a:solidFill>
                  <a:schemeClr val="tx1"/>
                </a:solidFill>
                <a:latin typeface="Georgia" pitchFamily="18" charset="0"/>
                <a:cs typeface="Arial" charset="0"/>
                <a:sym typeface="Georgia" pitchFamily="18" charset="0"/>
              </a:rPr>
              <a:t>付属）</a:t>
            </a:r>
            <a:endParaRPr lang="en-US" altLang="ja-JP" sz="2000" dirty="0">
              <a:solidFill>
                <a:schemeClr val="tx1"/>
              </a:solidFill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  <p:pic>
        <p:nvPicPr>
          <p:cNvPr id="4403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0925" y="950726"/>
            <a:ext cx="3508375" cy="4953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hape 328"/>
          <p:cNvSpPr txBox="1">
            <a:spLocks noChangeArrowheads="1"/>
          </p:cNvSpPr>
          <p:nvPr/>
        </p:nvSpPr>
        <p:spPr bwMode="auto">
          <a:xfrm>
            <a:off x="2057400" y="304800"/>
            <a:ext cx="5919788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spcBef>
                <a:spcPts val="963"/>
              </a:spcBef>
              <a:buClr>
                <a:srgbClr val="000000"/>
              </a:buClr>
              <a:buSzPct val="25000"/>
              <a:buFont typeface="Georgia" pitchFamily="18" charset="0"/>
              <a:buNone/>
            </a:pPr>
            <a:r>
              <a:rPr lang="en-US" sz="4800" b="0" dirty="0" smtClean="0">
                <a:solidFill>
                  <a:srgbClr val="ED4F0E"/>
                </a:solidFill>
                <a:latin typeface="Georgia" pitchFamily="18" charset="0"/>
                <a:sym typeface="Georgia" pitchFamily="18" charset="0"/>
              </a:rPr>
              <a:t>Gale Lingo</a:t>
            </a:r>
            <a:endParaRPr lang="en-US" sz="4800" b="0" dirty="0">
              <a:solidFill>
                <a:srgbClr val="ED4F0E"/>
              </a:solidFill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329" name="Shape 329"/>
          <p:cNvSpPr txBox="1"/>
          <p:nvPr/>
        </p:nvSpPr>
        <p:spPr>
          <a:xfrm>
            <a:off x="762000" y="1676400"/>
            <a:ext cx="8229600" cy="315753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/>
          <a:p>
            <a:pPr marL="342900" indent="-342900">
              <a:lnSpc>
                <a:spcPct val="120000"/>
              </a:lnSpc>
              <a:spcBef>
                <a:spcPts val="325"/>
              </a:spcBef>
              <a:buClr>
                <a:srgbClr val="571284"/>
              </a:buClr>
              <a:buSzPct val="99000"/>
              <a:buFont typeface="Arial" charset="0"/>
              <a:buChar char="•"/>
            </a:pPr>
            <a:r>
              <a:rPr lang="ja-JP" altLang="en-US" sz="1800" b="0" dirty="0" smtClean="0">
                <a:solidFill>
                  <a:schemeClr val="tx1"/>
                </a:solidFill>
              </a:rPr>
              <a:t>最先端の英語教育学にもとづくオンライン形式の自学自習ソリューション</a:t>
            </a:r>
            <a:endParaRPr lang="en-US" altLang="ja-JP" sz="1800" b="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20000"/>
              </a:lnSpc>
              <a:spcBef>
                <a:spcPts val="325"/>
              </a:spcBef>
              <a:buClr>
                <a:srgbClr val="571284"/>
              </a:buClr>
              <a:buSzPct val="99000"/>
              <a:buFont typeface="Arial" charset="0"/>
              <a:buChar char="•"/>
            </a:pPr>
            <a:r>
              <a:rPr lang="ja-JP" altLang="en-US" sz="1800" b="0" dirty="0" smtClean="0">
                <a:solidFill>
                  <a:schemeClr val="tx1"/>
                </a:solidFill>
              </a:rPr>
              <a:t>初学者から上級者まで習熟度に応じて幅広く</a:t>
            </a:r>
            <a:r>
              <a:rPr lang="ja-JP" altLang="en-US" sz="1800" b="0" dirty="0">
                <a:solidFill>
                  <a:schemeClr val="tx1"/>
                </a:solidFill>
              </a:rPr>
              <a:t>活用</a:t>
            </a:r>
            <a:r>
              <a:rPr lang="ja-JP" altLang="en-US" sz="1800" b="0" dirty="0" smtClean="0">
                <a:solidFill>
                  <a:schemeClr val="tx1"/>
                </a:solidFill>
              </a:rPr>
              <a:t>できる</a:t>
            </a:r>
            <a:r>
              <a:rPr lang="ja-JP" altLang="en-US" sz="1800" b="0" dirty="0">
                <a:solidFill>
                  <a:schemeClr val="tx1"/>
                </a:solidFill>
              </a:rPr>
              <a:t>豊富</a:t>
            </a:r>
            <a:r>
              <a:rPr lang="ja-JP" altLang="en-US" sz="1800" b="0" dirty="0" smtClean="0">
                <a:solidFill>
                  <a:schemeClr val="tx1"/>
                </a:solidFill>
              </a:rPr>
              <a:t>なリソース</a:t>
            </a:r>
            <a:endParaRPr lang="en-US" altLang="ja-JP" sz="1800" b="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20000"/>
              </a:lnSpc>
              <a:spcBef>
                <a:spcPts val="325"/>
              </a:spcBef>
              <a:buClr>
                <a:srgbClr val="571284"/>
              </a:buClr>
              <a:buSzPct val="99000"/>
              <a:buFont typeface="Arial" charset="0"/>
              <a:buChar char="•"/>
            </a:pPr>
            <a:r>
              <a:rPr lang="ja-JP" altLang="en-US" sz="1800" b="0" dirty="0" smtClean="0">
                <a:solidFill>
                  <a:schemeClr val="tx1"/>
                </a:solidFill>
              </a:rPr>
              <a:t>実用性の高いテーマ別ユニット・レッスン構成</a:t>
            </a:r>
            <a:endParaRPr lang="en-US" altLang="ja-JP" sz="1800" b="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20000"/>
              </a:lnSpc>
              <a:spcBef>
                <a:spcPts val="325"/>
              </a:spcBef>
              <a:buClr>
                <a:srgbClr val="571284"/>
              </a:buClr>
              <a:buSzPct val="99000"/>
              <a:buFont typeface="Arial" charset="0"/>
              <a:buChar char="•"/>
            </a:pPr>
            <a:r>
              <a:rPr lang="ja-JP" altLang="en-US" sz="1800" b="0" dirty="0" smtClean="0">
                <a:solidFill>
                  <a:schemeClr val="tx1"/>
                </a:solidFill>
              </a:rPr>
              <a:t>音素単位のフィードバックを含む発音練習プログラム</a:t>
            </a:r>
            <a:endParaRPr lang="en-US" altLang="ja-JP" sz="1800" b="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20000"/>
              </a:lnSpc>
              <a:spcBef>
                <a:spcPts val="325"/>
              </a:spcBef>
              <a:buClr>
                <a:srgbClr val="571284"/>
              </a:buClr>
              <a:buSzPct val="99000"/>
              <a:buFont typeface="Arial" charset="0"/>
              <a:buChar char="•"/>
            </a:pPr>
            <a:r>
              <a:rPr lang="ja-JP" altLang="en-US" sz="1800" b="0" dirty="0" smtClean="0">
                <a:solidFill>
                  <a:schemeClr val="tx1"/>
                </a:solidFill>
              </a:rPr>
              <a:t>アバター相手に日常</a:t>
            </a:r>
            <a:r>
              <a:rPr lang="ja-JP" altLang="en-US" sz="1800" b="0" dirty="0">
                <a:solidFill>
                  <a:schemeClr val="tx1"/>
                </a:solidFill>
              </a:rPr>
              <a:t>会話</a:t>
            </a:r>
            <a:r>
              <a:rPr lang="ja-JP" altLang="en-US" sz="1800" b="0" dirty="0" smtClean="0">
                <a:solidFill>
                  <a:schemeClr val="tx1"/>
                </a:solidFill>
              </a:rPr>
              <a:t>をシミュレーションする会話練習プログラム</a:t>
            </a:r>
            <a:endParaRPr lang="en-US" altLang="ja-JP" sz="1800" b="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20000"/>
              </a:lnSpc>
              <a:spcBef>
                <a:spcPts val="325"/>
              </a:spcBef>
              <a:buClr>
                <a:srgbClr val="571284"/>
              </a:buClr>
              <a:buSzPct val="99000"/>
              <a:buFont typeface="Arial" charset="0"/>
              <a:buChar char="•"/>
            </a:pPr>
            <a:r>
              <a:rPr lang="ja-JP" altLang="en-US" sz="1800" b="0" dirty="0">
                <a:solidFill>
                  <a:schemeClr val="tx1"/>
                </a:solidFill>
              </a:rPr>
              <a:t>教室</a:t>
            </a:r>
            <a:r>
              <a:rPr lang="ja-JP" altLang="en-US" sz="1800" b="0" dirty="0" smtClean="0">
                <a:solidFill>
                  <a:schemeClr val="tx1"/>
                </a:solidFill>
              </a:rPr>
              <a:t>やグループ</a:t>
            </a:r>
            <a:r>
              <a:rPr lang="ja-JP" altLang="en-US" sz="1800" b="0" dirty="0">
                <a:solidFill>
                  <a:schemeClr val="tx1"/>
                </a:solidFill>
              </a:rPr>
              <a:t>学習</a:t>
            </a:r>
            <a:r>
              <a:rPr lang="ja-JP" altLang="en-US" sz="1800" b="0" dirty="0" smtClean="0">
                <a:solidFill>
                  <a:schemeClr val="tx1"/>
                </a:solidFill>
              </a:rPr>
              <a:t>でも活用できるプリントアウト教材</a:t>
            </a:r>
            <a:endParaRPr lang="en-US" sz="18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5"/>
          <p:cNvPicPr>
            <a:picLocks noChangeAspect="1" noChangeArrowheads="1"/>
          </p:cNvPicPr>
          <p:nvPr/>
        </p:nvPicPr>
        <p:blipFill rotWithShape="1">
          <a:blip r:embed="rId3"/>
          <a:srcRect t="10620"/>
          <a:stretch/>
        </p:blipFill>
        <p:spPr bwMode="auto">
          <a:xfrm>
            <a:off x="666750" y="2859088"/>
            <a:ext cx="7467600" cy="320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314" name="Shape 88"/>
          <p:cNvSpPr txBox="1">
            <a:spLocks noGrp="1"/>
          </p:cNvSpPr>
          <p:nvPr>
            <p:ph type="body" idx="1"/>
          </p:nvPr>
        </p:nvSpPr>
        <p:spPr bwMode="auto">
          <a:xfrm>
            <a:off x="419100" y="838199"/>
            <a:ext cx="7962900" cy="3624263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marL="285750" indent="-285750" eaLnBrk="1" hangingPunct="1">
              <a:spcBef>
                <a:spcPts val="1200"/>
              </a:spcBef>
              <a:buClr>
                <a:srgbClr val="626262"/>
              </a:buClr>
              <a:buSzPct val="102000"/>
              <a:buFontTx/>
              <a:buChar char="•"/>
            </a:pPr>
            <a:r>
              <a:rPr lang="ja-JP" altLang="en-US" sz="18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オンライン・ベースの教育機関向け英語学習システム</a:t>
            </a:r>
            <a:endParaRPr lang="en-US" sz="1800" dirty="0" smtClean="0">
              <a:solidFill>
                <a:schemeClr val="tx1"/>
              </a:solidFill>
              <a:latin typeface="Arial" charset="0"/>
              <a:cs typeface="Arial" charset="0"/>
              <a:sym typeface="Calibri" pitchFamily="34" charset="0"/>
            </a:endParaRPr>
          </a:p>
          <a:p>
            <a:pPr marL="285750" indent="-285750" eaLnBrk="1" hangingPunct="1">
              <a:spcBef>
                <a:spcPts val="1200"/>
              </a:spcBef>
              <a:buClr>
                <a:srgbClr val="626262"/>
              </a:buClr>
              <a:buSzPct val="102000"/>
              <a:buFontTx/>
              <a:buChar char="•"/>
            </a:pPr>
            <a:r>
              <a:rPr lang="en-US" altLang="ja-JP" sz="18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10</a:t>
            </a:r>
            <a:r>
              <a:rPr lang="ja-JP" altLang="en-US" sz="18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段階の学習レベル、全</a:t>
            </a:r>
            <a:r>
              <a:rPr lang="en-US" altLang="ja-JP" sz="18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59</a:t>
            </a:r>
            <a:r>
              <a:rPr lang="ja-JP" altLang="en-US" sz="18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ユニット、総計</a:t>
            </a:r>
            <a:r>
              <a:rPr lang="en-US" altLang="ja-JP" sz="18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260</a:t>
            </a:r>
            <a:r>
              <a:rPr lang="ja-JP" altLang="en-US" sz="18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のテーマ学習レッスンから構成される</a:t>
            </a:r>
            <a:endParaRPr lang="en-US" sz="1800" dirty="0" smtClean="0">
              <a:solidFill>
                <a:schemeClr val="tx1"/>
              </a:solidFill>
              <a:latin typeface="Arial" charset="0"/>
              <a:cs typeface="Arial" charset="0"/>
              <a:sym typeface="Calibri" pitchFamily="34" charset="0"/>
            </a:endParaRPr>
          </a:p>
          <a:p>
            <a:pPr marL="285750" indent="-285750" eaLnBrk="1" hangingPunct="1">
              <a:spcBef>
                <a:spcPts val="1200"/>
              </a:spcBef>
              <a:buClr>
                <a:srgbClr val="626262"/>
              </a:buClr>
              <a:buSzPct val="102000"/>
              <a:buFontTx/>
              <a:buChar char="•"/>
            </a:pPr>
            <a:r>
              <a:rPr lang="ja-JP" altLang="en-US" sz="1800" dirty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ヨーロッパ言語共通</a:t>
            </a:r>
            <a:r>
              <a:rPr lang="ja-JP" altLang="en-US" sz="18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参照枠（</a:t>
            </a:r>
            <a:r>
              <a:rPr lang="en-US" altLang="ja-JP" sz="18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CEFR</a:t>
            </a:r>
            <a:r>
              <a:rPr lang="ja-JP" altLang="en-US" sz="18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）のレベル</a:t>
            </a:r>
            <a:r>
              <a:rPr lang="en-US" sz="18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A2</a:t>
            </a:r>
            <a:r>
              <a:rPr lang="ja-JP" altLang="en-US" sz="1800" dirty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（学習を継続中の者・初級者</a:t>
            </a:r>
            <a:r>
              <a:rPr lang="ja-JP" altLang="en-US" sz="18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）</a:t>
            </a:r>
            <a:r>
              <a:rPr lang="ja-JP" altLang="en-US" sz="1800" dirty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～</a:t>
            </a:r>
            <a:r>
              <a:rPr lang="en-US" sz="18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C1</a:t>
            </a:r>
            <a:r>
              <a:rPr lang="ja-JP" altLang="en-US" sz="1800" dirty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（優れた言語運用能力を有する者・上級者）に</a:t>
            </a:r>
            <a:r>
              <a:rPr lang="ja-JP" altLang="en-US" sz="18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対応</a:t>
            </a:r>
            <a:endParaRPr lang="en-US" sz="1800" dirty="0" smtClean="0">
              <a:solidFill>
                <a:schemeClr val="tx1"/>
              </a:solidFill>
              <a:latin typeface="Arial" charset="0"/>
              <a:cs typeface="Arial" charset="0"/>
              <a:sym typeface="Calibri" pitchFamily="34" charset="0"/>
            </a:endParaRPr>
          </a:p>
        </p:txBody>
      </p:sp>
      <p:sp>
        <p:nvSpPr>
          <p:cNvPr id="13315" name="Shape 89"/>
          <p:cNvSpPr txBox="1">
            <a:spLocks noGrp="1"/>
          </p:cNvSpPr>
          <p:nvPr>
            <p:ph type="title"/>
          </p:nvPr>
        </p:nvSpPr>
        <p:spPr bwMode="auto">
          <a:xfrm>
            <a:off x="139700" y="57150"/>
            <a:ext cx="8229600" cy="498475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FFFFFF"/>
              </a:buClr>
              <a:buSzPct val="25000"/>
              <a:buFont typeface="Georgia" pitchFamily="18" charset="0"/>
              <a:buNone/>
            </a:pPr>
            <a:r>
              <a:rPr lang="en-US" dirty="0" smtClean="0">
                <a:latin typeface="+mj-ea"/>
                <a:ea typeface="+mj-ea"/>
                <a:cs typeface="Arial" charset="0"/>
                <a:sym typeface="Georgia" pitchFamily="18" charset="0"/>
              </a:rPr>
              <a:t>Gale Lingo </a:t>
            </a:r>
            <a:r>
              <a:rPr lang="ja-JP" altLang="en-US" dirty="0" smtClean="0">
                <a:latin typeface="+mj-ea"/>
                <a:ea typeface="+mj-ea"/>
                <a:cs typeface="Arial" charset="0"/>
                <a:sym typeface="Georgia" pitchFamily="18" charset="0"/>
              </a:rPr>
              <a:t>とは</a:t>
            </a:r>
            <a:endParaRPr lang="en-US" dirty="0" smtClean="0">
              <a:latin typeface="+mj-ea"/>
              <a:ea typeface="+mj-ea"/>
              <a:cs typeface="Arial" charset="0"/>
              <a:sym typeface="Georgia" pitchFamily="18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hape 341"/>
          <p:cNvSpPr>
            <a:spLocks noChangeArrowheads="1"/>
          </p:cNvSpPr>
          <p:nvPr/>
        </p:nvSpPr>
        <p:spPr bwMode="auto">
          <a:xfrm flipH="1">
            <a:off x="3511550" y="5962650"/>
            <a:ext cx="5632450" cy="909638"/>
          </a:xfrm>
          <a:prstGeom prst="rtTriangle">
            <a:avLst/>
          </a:prstGeom>
          <a:solidFill>
            <a:srgbClr val="EDEDED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endParaRPr lang="ru-RU" b="0"/>
          </a:p>
        </p:txBody>
      </p:sp>
      <p:sp>
        <p:nvSpPr>
          <p:cNvPr id="68612" name="Shape 343"/>
          <p:cNvSpPr txBox="1">
            <a:spLocks noChangeArrowheads="1"/>
          </p:cNvSpPr>
          <p:nvPr/>
        </p:nvSpPr>
        <p:spPr bwMode="auto">
          <a:xfrm>
            <a:off x="914400" y="4695825"/>
            <a:ext cx="5899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lnSpc>
                <a:spcPct val="150000"/>
              </a:lnSpc>
              <a:buSzPct val="25000"/>
            </a:pPr>
            <a:r>
              <a:rPr lang="ja-JP" altLang="en-US" sz="2000" b="0" dirty="0" smtClean="0"/>
              <a:t>詳細は弊社までお問い合わせください。</a:t>
            </a:r>
            <a:endParaRPr lang="en-US" sz="2000" b="0" dirty="0" smtClean="0"/>
          </a:p>
          <a:p>
            <a:pPr>
              <a:lnSpc>
                <a:spcPct val="150000"/>
              </a:lnSpc>
              <a:buSzPct val="25000"/>
            </a:pPr>
            <a:r>
              <a:rPr lang="en-US" sz="2000" b="0" dirty="0" smtClean="0">
                <a:solidFill>
                  <a:srgbClr val="ED4F0E"/>
                </a:solidFill>
              </a:rPr>
              <a:t>GaleJapan@cengage.com</a:t>
            </a:r>
            <a:endParaRPr lang="en-US" sz="2000" b="0" dirty="0">
              <a:solidFill>
                <a:srgbClr val="ED4F0E"/>
              </a:solidFill>
            </a:endParaRPr>
          </a:p>
        </p:txBody>
      </p:sp>
      <p:sp>
        <p:nvSpPr>
          <p:cNvPr id="68614" name="Shape 345"/>
          <p:cNvSpPr>
            <a:spLocks noChangeArrowheads="1"/>
          </p:cNvSpPr>
          <p:nvPr/>
        </p:nvSpPr>
        <p:spPr bwMode="auto">
          <a:xfrm>
            <a:off x="812800" y="669925"/>
            <a:ext cx="7556500" cy="25654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sz="5400" dirty="0" smtClean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Thank You !</a:t>
            </a:r>
            <a:endParaRPr kumimoji="1" lang="ja-JP" altLang="en-US" sz="5400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00" y="1579420"/>
            <a:ext cx="8839200" cy="400395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5361" name="Shape 95"/>
          <p:cNvSpPr txBox="1">
            <a:spLocks noGrp="1"/>
          </p:cNvSpPr>
          <p:nvPr>
            <p:ph type="title"/>
          </p:nvPr>
        </p:nvSpPr>
        <p:spPr bwMode="auto">
          <a:xfrm>
            <a:off x="139700" y="57150"/>
            <a:ext cx="8547100" cy="498475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FFFFFF"/>
              </a:buClr>
              <a:buSzPct val="25000"/>
              <a:buFont typeface="Georgia" pitchFamily="18" charset="0"/>
              <a:buNone/>
            </a:pPr>
            <a:r>
              <a:rPr lang="en-US" dirty="0" smtClean="0">
                <a:latin typeface="Georgia" pitchFamily="18" charset="0"/>
                <a:cs typeface="Arial" charset="0"/>
                <a:sym typeface="Georgia" pitchFamily="18" charset="0"/>
              </a:rPr>
              <a:t>Gale Lingo </a:t>
            </a:r>
            <a:r>
              <a:rPr lang="ja-JP" altLang="en-US" dirty="0" smtClean="0">
                <a:latin typeface="Georgia" pitchFamily="18" charset="0"/>
                <a:cs typeface="Arial" charset="0"/>
                <a:sym typeface="Georgia" pitchFamily="18" charset="0"/>
              </a:rPr>
              <a:t>学習レベル </a:t>
            </a:r>
            <a:r>
              <a:rPr lang="en-US" dirty="0" smtClean="0">
                <a:latin typeface="Georgia" pitchFamily="18" charset="0"/>
                <a:cs typeface="Arial" charset="0"/>
                <a:sym typeface="Georgia" pitchFamily="18" charset="0"/>
              </a:rPr>
              <a:t>/ CEFR </a:t>
            </a:r>
            <a:r>
              <a:rPr lang="ja-JP" altLang="en-US" dirty="0" smtClean="0">
                <a:latin typeface="Georgia" pitchFamily="18" charset="0"/>
                <a:cs typeface="Arial" charset="0"/>
                <a:sym typeface="Georgia" pitchFamily="18" charset="0"/>
              </a:rPr>
              <a:t>レベル </a:t>
            </a:r>
            <a:r>
              <a:rPr lang="en-US" dirty="0" smtClean="0">
                <a:latin typeface="Georgia" pitchFamily="18" charset="0"/>
                <a:cs typeface="Arial" charset="0"/>
                <a:sym typeface="Georgia" pitchFamily="18" charset="0"/>
              </a:rPr>
              <a:t>/ </a:t>
            </a:r>
            <a:r>
              <a:rPr lang="ja-JP" altLang="en-US" dirty="0" smtClean="0">
                <a:latin typeface="Georgia" pitchFamily="18" charset="0"/>
                <a:cs typeface="Arial" charset="0"/>
                <a:sym typeface="Georgia" pitchFamily="18" charset="0"/>
              </a:rPr>
              <a:t>各検定試験</a:t>
            </a:r>
            <a:r>
              <a:rPr lang="ja-JP" altLang="en-US" dirty="0">
                <a:latin typeface="Georgia" pitchFamily="18" charset="0"/>
                <a:cs typeface="Arial" charset="0"/>
                <a:sym typeface="Georgia" pitchFamily="18" charset="0"/>
              </a:rPr>
              <a:t>スコア</a:t>
            </a:r>
            <a:r>
              <a:rPr lang="ja-JP" altLang="en-US" dirty="0" smtClean="0">
                <a:latin typeface="Georgia" pitchFamily="18" charset="0"/>
                <a:cs typeface="Arial" charset="0"/>
                <a:sym typeface="Georgia" pitchFamily="18" charset="0"/>
              </a:rPr>
              <a:t>の対照表</a:t>
            </a:r>
            <a:endParaRPr lang="en-US" dirty="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  <p:sp>
        <p:nvSpPr>
          <p:cNvPr id="15362" name="AutoShape 5" descr="GetFileAttachment?id=AAMkADEwZTU0MmI5LWYwYjAtNGI5Ny1iMTZhLTg5NWRlYTQyMTNiYgBGAAAAAADdAY7uy1k9QpBqJ6FCcRWJBwDbbo7fpPgfRocBcP4tLRoiAAAAAAENAADbbo7fpPgfRocBcP4tLRoiAAAoY2McAAABEgAQABQMreltwnJDichBAu05yAg%3D&amp;isImagePreview=True&amp;X-OWA-CANARY=VkglhDmIzUKojtm-tfhpPp2E2uh0p9AIbk1FR2V99o0OixM94qQpi34ljq_l3eIRvObEcyd4jdU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3" name="AutoShape 7" descr="GetFileAttachment?id=AAMkADEwZTU0MmI5LWYwYjAtNGI5Ny1iMTZhLTg5NWRlYTQyMTNiYgBGAAAAAADdAY7uy1k9QpBqJ6FCcRWJBwDbbo7fpPgfRocBcP4tLRoiAAAAAAENAADbbo7fpPgfRocBcP4tLRoiAAAoY2McAAABEgAQABQMreltwnJDichBAu05yAg%3D&amp;isImagePreview=True&amp;X-OWA-CANARY=VkglhDmIzUKojtm-tfhpPp2E2uh0p9AIbk1FR2V99o0OixM94qQpi34ljq_l3eIRvObEcyd4jdU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304800" y="1600200"/>
            <a:ext cx="3200400" cy="4267200"/>
          </a:xfrm>
        </p:spPr>
        <p:txBody>
          <a:bodyPr vert="horz" wrap="square" tIns="45700" bIns="45700" numCol="1" compatLnSpc="1">
            <a:prstTxWarp prst="textNoShape">
              <a:avLst/>
            </a:prstTxWarp>
            <a:noAutofit/>
          </a:bodyPr>
          <a:lstStyle/>
          <a:p>
            <a:pPr marL="285750" indent="-285750" eaLnBrk="1" hangingPunct="1">
              <a:spcBef>
                <a:spcPts val="363"/>
              </a:spcBef>
              <a:spcAft>
                <a:spcPts val="1200"/>
              </a:spcAft>
              <a:buClr>
                <a:srgbClr val="626262"/>
              </a:buClr>
              <a:buSzPct val="102000"/>
              <a:buFontTx/>
              <a:buChar char="•"/>
            </a:pPr>
            <a:r>
              <a:rPr lang="ja-JP" altLang="en-US" sz="20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自学自習形式のため、学習者は時間を気にすることなく好きなときに学習できる</a:t>
            </a:r>
            <a:endParaRPr lang="en-US" sz="2000" dirty="0" smtClean="0">
              <a:solidFill>
                <a:schemeClr val="tx1"/>
              </a:solidFill>
              <a:latin typeface="Arial" charset="0"/>
              <a:cs typeface="Arial" charset="0"/>
              <a:sym typeface="Calibri" pitchFamily="34" charset="0"/>
            </a:endParaRPr>
          </a:p>
          <a:p>
            <a:pPr marL="285750" indent="-285750" eaLnBrk="1" hangingPunct="1">
              <a:spcBef>
                <a:spcPts val="363"/>
              </a:spcBef>
              <a:spcAft>
                <a:spcPts val="1200"/>
              </a:spcAft>
              <a:buClr>
                <a:srgbClr val="626262"/>
              </a:buClr>
              <a:buSzPct val="102000"/>
              <a:buFontTx/>
              <a:buChar char="•"/>
            </a:pPr>
            <a:r>
              <a:rPr lang="ja-JP" altLang="en-US" sz="20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選択問題や穴埋め問題、入れ替え問題など、クイズ形式で楽しみながら進めることができる</a:t>
            </a:r>
            <a:endParaRPr lang="en-US" altLang="ja-JP" sz="2000" dirty="0" smtClean="0">
              <a:solidFill>
                <a:schemeClr val="tx1"/>
              </a:solidFill>
              <a:latin typeface="Arial" charset="0"/>
              <a:cs typeface="Arial" charset="0"/>
              <a:sym typeface="Calibri" pitchFamily="34" charset="0"/>
            </a:endParaRPr>
          </a:p>
          <a:p>
            <a:pPr marL="285750" indent="-285750" eaLnBrk="1" hangingPunct="1">
              <a:spcBef>
                <a:spcPts val="363"/>
              </a:spcBef>
              <a:spcAft>
                <a:spcPts val="1200"/>
              </a:spcAft>
              <a:buClr>
                <a:srgbClr val="626262"/>
              </a:buClr>
              <a:buSzPct val="102000"/>
              <a:buFontTx/>
              <a:buChar char="•"/>
            </a:pPr>
            <a:r>
              <a:rPr lang="ja-JP" altLang="en-US" sz="20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学習の進行度をいつでもチェックできるため、モチベーションの維持ができる</a:t>
            </a:r>
            <a:endParaRPr lang="en-US" sz="2000" dirty="0" smtClean="0">
              <a:solidFill>
                <a:schemeClr val="tx1"/>
              </a:solidFill>
              <a:latin typeface="Arial" charset="0"/>
              <a:cs typeface="Arial" charset="0"/>
              <a:sym typeface="Georgia" pitchFamily="18" charset="0"/>
            </a:endParaRPr>
          </a:p>
          <a:p>
            <a:pPr marL="285750" indent="-285750" eaLnBrk="1" hangingPunct="1">
              <a:buFont typeface="Georgia" pitchFamily="18" charset="0"/>
              <a:buNone/>
            </a:pPr>
            <a:endParaRPr lang="en-US" dirty="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  <p:sp>
        <p:nvSpPr>
          <p:cNvPr id="21506" name="Shape 130"/>
          <p:cNvSpPr txBox="1">
            <a:spLocks noGrp="1"/>
          </p:cNvSpPr>
          <p:nvPr>
            <p:ph type="title"/>
          </p:nvPr>
        </p:nvSpPr>
        <p:spPr bwMode="auto">
          <a:xfrm>
            <a:off x="139700" y="57150"/>
            <a:ext cx="8229600" cy="498475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FFFFFF"/>
              </a:buClr>
              <a:buSzPct val="25000"/>
              <a:buFont typeface="Georgia" pitchFamily="18" charset="0"/>
              <a:buNone/>
            </a:pPr>
            <a:r>
              <a:rPr lang="ja-JP" altLang="en-US" dirty="0" smtClean="0">
                <a:latin typeface="Georgia" pitchFamily="18" charset="0"/>
                <a:cs typeface="Arial" charset="0"/>
                <a:sym typeface="Georgia" pitchFamily="18" charset="0"/>
              </a:rPr>
              <a:t>オンラインベースのレッスン</a:t>
            </a:r>
            <a:endParaRPr lang="en-US" dirty="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  <p:sp>
        <p:nvSpPr>
          <p:cNvPr id="21507" name="Shape 131"/>
          <p:cNvSpPr txBox="1">
            <a:spLocks noChangeArrowheads="1"/>
          </p:cNvSpPr>
          <p:nvPr/>
        </p:nvSpPr>
        <p:spPr bwMode="auto">
          <a:xfrm>
            <a:off x="2082800" y="2252663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endParaRPr lang="ru-RU" b="0"/>
          </a:p>
        </p:txBody>
      </p:sp>
      <p:sp>
        <p:nvSpPr>
          <p:cNvPr id="21508" name="Shape 133"/>
          <p:cNvSpPr txBox="1">
            <a:spLocks noGrp="1"/>
          </p:cNvSpPr>
          <p:nvPr>
            <p:ph type="body" idx="2"/>
          </p:nvPr>
        </p:nvSpPr>
        <p:spPr bwMode="auto">
          <a:xfrm>
            <a:off x="304800" y="838200"/>
            <a:ext cx="9020175" cy="439738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438"/>
              </a:spcBef>
              <a:buClr>
                <a:srgbClr val="571284"/>
              </a:buClr>
              <a:buSzPct val="25000"/>
              <a:buFont typeface="Georgia" pitchFamily="18" charset="0"/>
              <a:buNone/>
            </a:pPr>
            <a:r>
              <a:rPr lang="ja-JP" altLang="en-US" sz="2200" dirty="0">
                <a:solidFill>
                  <a:srgbClr val="571284"/>
                </a:solidFill>
                <a:latin typeface="Georgia" pitchFamily="18" charset="0"/>
                <a:cs typeface="Arial" charset="0"/>
                <a:sym typeface="Georgia" pitchFamily="18" charset="0"/>
              </a:rPr>
              <a:t>好</a:t>
            </a:r>
            <a:r>
              <a:rPr lang="ja-JP" altLang="en-US" sz="2200" dirty="0" smtClean="0">
                <a:solidFill>
                  <a:srgbClr val="571284"/>
                </a:solidFill>
                <a:latin typeface="Georgia" pitchFamily="18" charset="0"/>
                <a:cs typeface="Arial" charset="0"/>
                <a:sym typeface="Georgia" pitchFamily="18" charset="0"/>
              </a:rPr>
              <a:t>きなときに、好きなだけ英語学習。</a:t>
            </a:r>
            <a:endParaRPr lang="ru-RU" dirty="0" smtClean="0"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2150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1627094"/>
            <a:ext cx="4953000" cy="33528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0262" y="57588"/>
            <a:ext cx="9003737" cy="498196"/>
          </a:xfrm>
        </p:spPr>
        <p:txBody>
          <a:bodyPr>
            <a:normAutofit fontScale="90000"/>
          </a:bodyPr>
          <a:lstStyle/>
          <a:p>
            <a:pPr>
              <a:tabLst>
                <a:tab pos="3600000" algn="l"/>
              </a:tabLst>
            </a:pPr>
            <a:r>
              <a:rPr kumimoji="1" lang="en-US" altLang="ja-JP" sz="2700" dirty="0">
                <a:solidFill>
                  <a:schemeClr val="bg1"/>
                </a:solidFill>
                <a:latin typeface="+mn-ea"/>
                <a:ea typeface="+mn-ea"/>
              </a:rPr>
              <a:t>10</a:t>
            </a:r>
            <a:r>
              <a:rPr kumimoji="1" lang="ja-JP" altLang="en-US" sz="2700" dirty="0">
                <a:solidFill>
                  <a:schemeClr val="bg1"/>
                </a:solidFill>
                <a:latin typeface="+mn-ea"/>
                <a:ea typeface="+mn-ea"/>
              </a:rPr>
              <a:t>段階の学習</a:t>
            </a:r>
            <a:r>
              <a:rPr kumimoji="1" lang="ja-JP" altLang="en-US" sz="2700" dirty="0" smtClean="0">
                <a:solidFill>
                  <a:schemeClr val="bg1"/>
                </a:solidFill>
                <a:latin typeface="+mn-ea"/>
                <a:ea typeface="+mn-ea"/>
              </a:rPr>
              <a:t>レベル</a:t>
            </a:r>
            <a:r>
              <a:rPr kumimoji="1" lang="en-US" altLang="ja-JP" sz="2700" dirty="0" smtClean="0">
                <a:solidFill>
                  <a:srgbClr val="FFFF00"/>
                </a:solidFill>
              </a:rPr>
              <a:t>	Levels </a:t>
            </a:r>
            <a:r>
              <a:rPr kumimoji="1" lang="en-US" altLang="ja-JP" sz="2700" dirty="0"/>
              <a:t>&gt; Units &gt; Lessons &gt; Activities</a:t>
            </a:r>
            <a:endParaRPr kumimoji="1" lang="ja-JP" altLang="en-US" sz="27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1080000"/>
            <a:ext cx="8640000" cy="4857627"/>
          </a:xfrm>
          <a:prstGeom prst="rect">
            <a:avLst/>
          </a:prstGeom>
        </p:spPr>
      </p:pic>
      <p:sp>
        <p:nvSpPr>
          <p:cNvPr id="6" name="右中かっこ 5"/>
          <p:cNvSpPr/>
          <p:nvPr/>
        </p:nvSpPr>
        <p:spPr>
          <a:xfrm rot="5400000">
            <a:off x="3387511" y="2658663"/>
            <a:ext cx="311577" cy="3733800"/>
          </a:xfrm>
          <a:prstGeom prst="rightBrace">
            <a:avLst>
              <a:gd name="adj1" fmla="val 77423"/>
              <a:gd name="adj2" fmla="val 51301"/>
            </a:avLst>
          </a:prstGeom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105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877390" y="4779762"/>
            <a:ext cx="1304924" cy="461665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Levels</a:t>
            </a:r>
            <a:endParaRPr kumimoji="1" lang="ja-JP" alt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495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プレースホルダー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0262" y="57588"/>
            <a:ext cx="8927537" cy="498196"/>
          </a:xfrm>
        </p:spPr>
        <p:txBody>
          <a:bodyPr/>
          <a:lstStyle/>
          <a:p>
            <a:pPr>
              <a:tabLst>
                <a:tab pos="3600000" algn="l"/>
              </a:tabLst>
            </a:pPr>
            <a:r>
              <a:rPr kumimoji="1" lang="ja-JP" altLang="en-US" sz="2400" dirty="0">
                <a:solidFill>
                  <a:schemeClr val="bg1"/>
                </a:solidFill>
                <a:latin typeface="+mn-ea"/>
                <a:ea typeface="+mn-ea"/>
              </a:rPr>
              <a:t>全</a:t>
            </a:r>
            <a:r>
              <a:rPr kumimoji="1" lang="en-US" altLang="ja-JP" sz="2400" dirty="0" smtClean="0">
                <a:solidFill>
                  <a:schemeClr val="bg1"/>
                </a:solidFill>
                <a:latin typeface="+mn-ea"/>
                <a:ea typeface="+mn-ea"/>
              </a:rPr>
              <a:t>59</a:t>
            </a:r>
            <a:r>
              <a:rPr kumimoji="1" lang="ja-JP" altLang="en-US" sz="2400" dirty="0" smtClean="0">
                <a:solidFill>
                  <a:schemeClr val="bg1"/>
                </a:solidFill>
                <a:latin typeface="+mn-ea"/>
                <a:ea typeface="+mn-ea"/>
              </a:rPr>
              <a:t>のテーマ別ユニット</a:t>
            </a:r>
            <a:r>
              <a:rPr kumimoji="1" lang="en-US" altLang="ja-JP" sz="2400" dirty="0" smtClean="0">
                <a:solidFill>
                  <a:schemeClr val="bg1"/>
                </a:solidFill>
              </a:rPr>
              <a:t>	Levels </a:t>
            </a:r>
            <a:r>
              <a:rPr kumimoji="1" lang="en-US" altLang="ja-JP" sz="2400" dirty="0">
                <a:solidFill>
                  <a:schemeClr val="bg1"/>
                </a:solidFill>
              </a:rPr>
              <a:t>&gt; </a:t>
            </a:r>
            <a:r>
              <a:rPr kumimoji="1" lang="en-US" altLang="ja-JP" sz="2400" dirty="0">
                <a:solidFill>
                  <a:srgbClr val="FFFF00"/>
                </a:solidFill>
              </a:rPr>
              <a:t>Units</a:t>
            </a:r>
            <a:r>
              <a:rPr kumimoji="1" lang="en-US" altLang="ja-JP" sz="2400" dirty="0">
                <a:solidFill>
                  <a:schemeClr val="bg1"/>
                </a:solidFill>
              </a:rPr>
              <a:t> &gt; Lessons &gt; Activities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1080000"/>
            <a:ext cx="8640000" cy="4857628"/>
          </a:xfrm>
          <a:prstGeom prst="rect">
            <a:avLst/>
          </a:prstGeom>
        </p:spPr>
      </p:pic>
      <p:sp>
        <p:nvSpPr>
          <p:cNvPr id="6" name="右中かっこ 5"/>
          <p:cNvSpPr/>
          <p:nvPr/>
        </p:nvSpPr>
        <p:spPr>
          <a:xfrm rot="5400000" flipH="1">
            <a:off x="4315570" y="-899592"/>
            <a:ext cx="360462" cy="6705601"/>
          </a:xfrm>
          <a:prstGeom prst="rightBrace">
            <a:avLst>
              <a:gd name="adj1" fmla="val 77423"/>
              <a:gd name="adj2" fmla="val 64596"/>
            </a:avLst>
          </a:prstGeom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105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471058" y="1813995"/>
            <a:ext cx="2242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Units</a:t>
            </a:r>
            <a:endParaRPr kumimoji="1" lang="ja-JP" alt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410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プレースホルダー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0262" y="57588"/>
            <a:ext cx="9003737" cy="498196"/>
          </a:xfrm>
          <a:ln>
            <a:noFill/>
          </a:ln>
        </p:spPr>
        <p:txBody>
          <a:bodyPr/>
          <a:lstStyle/>
          <a:p>
            <a:pPr>
              <a:tabLst>
                <a:tab pos="3600000" algn="l"/>
              </a:tabLst>
            </a:pPr>
            <a:r>
              <a:rPr kumimoji="1" lang="ja-JP" altLang="en-US" sz="24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総計</a:t>
            </a:r>
            <a:r>
              <a:rPr kumimoji="1" lang="en-US" altLang="ja-JP" sz="24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260</a:t>
            </a:r>
            <a:r>
              <a:rPr kumimoji="1" lang="ja-JP" altLang="en-US" sz="24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のレッスン</a:t>
            </a:r>
            <a:r>
              <a:rPr kumimoji="1" lang="en-US" altLang="ja-JP" sz="24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	</a:t>
            </a:r>
            <a:r>
              <a:rPr kumimoji="1" lang="en-US" altLang="ja-JP" sz="2400" dirty="0" smtClean="0">
                <a:solidFill>
                  <a:schemeClr val="bg1"/>
                </a:solidFill>
              </a:rPr>
              <a:t>Levels </a:t>
            </a:r>
            <a:r>
              <a:rPr kumimoji="1" lang="en-US" altLang="ja-JP" sz="2400" dirty="0">
                <a:solidFill>
                  <a:schemeClr val="bg1"/>
                </a:solidFill>
              </a:rPr>
              <a:t>&gt; Units &gt; </a:t>
            </a:r>
            <a:r>
              <a:rPr kumimoji="1" lang="en-US" altLang="ja-JP" sz="2400" dirty="0">
                <a:solidFill>
                  <a:srgbClr val="FFFF00"/>
                </a:solidFill>
              </a:rPr>
              <a:t>Lessons</a:t>
            </a:r>
            <a:r>
              <a:rPr kumimoji="1" lang="en-US" altLang="ja-JP" sz="2400" dirty="0">
                <a:solidFill>
                  <a:schemeClr val="bg1"/>
                </a:solidFill>
              </a:rPr>
              <a:t> &gt; Activities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1080000"/>
            <a:ext cx="8640000" cy="4857627"/>
          </a:xfrm>
          <a:prstGeom prst="rect">
            <a:avLst/>
          </a:prstGeom>
        </p:spPr>
      </p:pic>
      <p:sp>
        <p:nvSpPr>
          <p:cNvPr id="8" name="右中かっこ 7"/>
          <p:cNvSpPr/>
          <p:nvPr/>
        </p:nvSpPr>
        <p:spPr>
          <a:xfrm>
            <a:off x="3260627" y="2573713"/>
            <a:ext cx="359228" cy="848283"/>
          </a:xfrm>
          <a:prstGeom prst="rightBrace">
            <a:avLst>
              <a:gd name="adj1" fmla="val 18721"/>
              <a:gd name="adj2" fmla="val 51301"/>
            </a:avLst>
          </a:prstGeom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105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695699" y="2766849"/>
            <a:ext cx="1752601" cy="461665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Lessons</a:t>
            </a:r>
            <a:endParaRPr kumimoji="1" lang="ja-JP" alt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0794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プレースホルダー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0262" y="57588"/>
            <a:ext cx="9003737" cy="498196"/>
          </a:xfrm>
          <a:ln>
            <a:noFill/>
          </a:ln>
        </p:spPr>
        <p:txBody>
          <a:bodyPr/>
          <a:lstStyle/>
          <a:p>
            <a:pPr>
              <a:tabLst>
                <a:tab pos="3600000" algn="l"/>
              </a:tabLst>
            </a:pPr>
            <a:r>
              <a:rPr kumimoji="1" lang="ja-JP" altLang="en-US" sz="2400" dirty="0" smtClean="0">
                <a:solidFill>
                  <a:schemeClr val="bg1"/>
                </a:solidFill>
                <a:latin typeface="+mn-ea"/>
                <a:ea typeface="+mn-ea"/>
              </a:rPr>
              <a:t>豊富なアクティビティ</a:t>
            </a:r>
            <a:r>
              <a:rPr kumimoji="1" lang="en-US" altLang="ja-JP" sz="2400" dirty="0" smtClean="0">
                <a:solidFill>
                  <a:srgbClr val="FFFF00"/>
                </a:solidFill>
                <a:latin typeface="+mn-ea"/>
                <a:ea typeface="+mn-ea"/>
              </a:rPr>
              <a:t>	</a:t>
            </a:r>
            <a:r>
              <a:rPr kumimoji="1" lang="en-US" altLang="ja-JP" sz="2400" dirty="0" smtClean="0">
                <a:solidFill>
                  <a:schemeClr val="bg1"/>
                </a:solidFill>
              </a:rPr>
              <a:t>Levels </a:t>
            </a:r>
            <a:r>
              <a:rPr kumimoji="1" lang="en-US" altLang="ja-JP" sz="2400" dirty="0">
                <a:solidFill>
                  <a:schemeClr val="bg1"/>
                </a:solidFill>
              </a:rPr>
              <a:t>&gt; Units &gt; Lessons &gt; </a:t>
            </a:r>
            <a:r>
              <a:rPr kumimoji="1" lang="en-US" altLang="ja-JP" sz="2400" dirty="0">
                <a:solidFill>
                  <a:srgbClr val="FFFF00"/>
                </a:solidFill>
              </a:rPr>
              <a:t>Activities</a:t>
            </a:r>
            <a:endParaRPr kumimoji="1" lang="ja-JP" altLang="en-US" sz="2400" dirty="0">
              <a:solidFill>
                <a:srgbClr val="FFFF00"/>
              </a:solidFill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1080000"/>
            <a:ext cx="8640000" cy="4857628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1828800" y="4851547"/>
            <a:ext cx="1575708" cy="461665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Activities</a:t>
            </a:r>
            <a:endParaRPr kumimoji="1" lang="ja-JP" alt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右中かっこ 5"/>
          <p:cNvSpPr/>
          <p:nvPr/>
        </p:nvSpPr>
        <p:spPr>
          <a:xfrm rot="5400000" flipH="1">
            <a:off x="2512219" y="3383075"/>
            <a:ext cx="276905" cy="4234543"/>
          </a:xfrm>
          <a:prstGeom prst="rightBrace">
            <a:avLst>
              <a:gd name="adj1" fmla="val 77423"/>
              <a:gd name="adj2" fmla="val 51301"/>
            </a:avLst>
          </a:prstGeom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1050"/>
          </a:p>
        </p:txBody>
      </p:sp>
    </p:spTree>
    <p:extLst>
      <p:ext uri="{BB962C8B-B14F-4D97-AF65-F5344CB8AC3E}">
        <p14:creationId xmlns:p14="http://schemas.microsoft.com/office/powerpoint/2010/main" val="387259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hape 291"/>
          <p:cNvSpPr txBox="1">
            <a:spLocks noGrp="1"/>
          </p:cNvSpPr>
          <p:nvPr>
            <p:ph type="title"/>
          </p:nvPr>
        </p:nvSpPr>
        <p:spPr bwMode="auto">
          <a:xfrm>
            <a:off x="139700" y="57150"/>
            <a:ext cx="8229600" cy="498475"/>
          </a:xfrm>
          <a:noFill/>
          <a:ln>
            <a:miter lim="800000"/>
            <a:headEnd/>
            <a:tailEnd/>
          </a:ln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FFFFFF"/>
              </a:buClr>
              <a:buSzPct val="25000"/>
              <a:buFont typeface="Georgia" pitchFamily="18" charset="0"/>
              <a:buNone/>
            </a:pPr>
            <a:r>
              <a:rPr lang="ja-JP" altLang="en-US" dirty="0" smtClean="0">
                <a:latin typeface="+mn-ea"/>
                <a:ea typeface="+mn-ea"/>
                <a:cs typeface="Arial" charset="0"/>
                <a:sym typeface="Georgia" pitchFamily="18" charset="0"/>
              </a:rPr>
              <a:t>レッスン完了までの推定所要時間</a:t>
            </a:r>
            <a:endParaRPr lang="en-US" dirty="0" smtClean="0">
              <a:latin typeface="+mn-ea"/>
              <a:ea typeface="+mn-ea"/>
              <a:cs typeface="Arial" charset="0"/>
              <a:sym typeface="Georgia" pitchFamily="18" charset="0"/>
            </a:endParaRPr>
          </a:p>
        </p:txBody>
      </p:sp>
      <p:graphicFrame>
        <p:nvGraphicFramePr>
          <p:cNvPr id="292" name="Shape 2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1827005"/>
              </p:ext>
            </p:extLst>
          </p:nvPr>
        </p:nvGraphicFramePr>
        <p:xfrm>
          <a:off x="363538" y="762000"/>
          <a:ext cx="8382000" cy="5110103"/>
        </p:xfrm>
        <a:graphic>
          <a:graphicData uri="http://schemas.openxmlformats.org/drawingml/2006/table">
            <a:tbl>
              <a:tblPr/>
              <a:tblGrid>
                <a:gridCol w="887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1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0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76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92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76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Arial" charset="0"/>
                      </a:endParaRPr>
                    </a:p>
                  </a:txBody>
                  <a:tcPr marL="91425" marR="91425" marT="91425" marB="914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Arial" charset="0"/>
                      </a:endParaRPr>
                    </a:p>
                  </a:txBody>
                  <a:tcPr marL="91425" marR="91425" marT="91425" marB="914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ja-JP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１週あたりの学習時間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  <a:sym typeface="Arial" charset="0"/>
                      </a:endParaRP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Arial" charset="0"/>
                      </a:endParaRPr>
                    </a:p>
                  </a:txBody>
                  <a:tcPr marL="91425" marR="91425" marT="91425" marB="9142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0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  <a:sym typeface="Arial" charset="0"/>
                        </a:rPr>
                        <a:t>CEFR</a:t>
                      </a:r>
                      <a:b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  <a:sym typeface="Arial" charset="0"/>
                        </a:rPr>
                      </a:br>
                      <a:r>
                        <a:rPr kumimoji="0" lang="ja-JP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  <a:sym typeface="Arial" charset="0"/>
                        </a:rPr>
                        <a:t>レベル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Arial" charset="0"/>
                        <a:sym typeface="Arial" charset="0"/>
                      </a:endParaRP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ja-JP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各レベル別レッスン数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  <a:sym typeface="Arial" charset="0"/>
                      </a:endParaRP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ja-JP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学習レベル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  <a:sym typeface="Arial" charset="0"/>
                      </a:endParaRP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ja-JP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類型レッスン数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  <a:sym typeface="Arial" charset="0"/>
                      </a:endParaRP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E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E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Arial" charset="0"/>
                      </a:endParaRPr>
                    </a:p>
                  </a:txBody>
                  <a:tcPr marL="91425" marR="91425" marT="91425" marB="9142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A2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25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4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Starter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25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4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13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A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9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D9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E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E9B"/>
                    </a:solidFill>
                  </a:tcPr>
                </a:tc>
                <a:tc row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ja-JP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累計　所要週数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  <a:sym typeface="Arial" charset="0"/>
                      </a:endParaRPr>
                    </a:p>
                  </a:txBody>
                  <a:tcPr marL="0" marR="0" marT="0" marB="0" vert="eaVert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575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B1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9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Starter &amp; Level 1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40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D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7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14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A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8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D9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D9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5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9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Starter - Level 2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55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6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28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19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79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14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A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11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B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5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9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Starter - Level 3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70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E7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35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F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24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9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18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89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14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A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12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B9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575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B2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35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F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Starter - Level 4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105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D6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53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78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35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F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27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21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6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18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89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25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33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0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Starter - Level 5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138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D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69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F7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46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35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F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28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23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9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5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30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2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Starter - Level 6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168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E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84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77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56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5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42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C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34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28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9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575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C1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31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Starter - Level 7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199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F4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100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67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0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50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8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40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D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34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08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25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30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2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Starter - Level 8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229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1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115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8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77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B7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58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48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46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39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D8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25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31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Starter - Level 9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260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12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130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1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87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6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65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1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52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78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44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B8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Arial" charset="0"/>
                      </a:endParaRPr>
                    </a:p>
                  </a:txBody>
                  <a:tcPr marL="91425" marR="91425" marT="91425" marB="914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25000"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Arial" charset="0"/>
                        </a:rPr>
                        <a:t>260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12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Arial" charset="0"/>
                      </a:endParaRPr>
                    </a:p>
                  </a:txBody>
                  <a:tcPr marL="91425" marR="91425" marT="91425" marB="9142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Arial" charset="0"/>
                      </a:endParaRPr>
                    </a:p>
                  </a:txBody>
                  <a:tcPr marL="91425" marR="91425" marT="91425" marB="914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Arial" charset="0"/>
                      </a:endParaRPr>
                    </a:p>
                  </a:txBody>
                  <a:tcPr marL="91425" marR="91425" marT="91425" marB="914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Arial" charset="0"/>
                      </a:endParaRPr>
                    </a:p>
                  </a:txBody>
                  <a:tcPr marL="91425" marR="91425" marT="91425" marB="914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Arial" charset="0"/>
                      </a:endParaRPr>
                    </a:p>
                  </a:txBody>
                  <a:tcPr marL="91425" marR="91425" marT="91425" marB="914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Arial" charset="0"/>
                      </a:endParaRPr>
                    </a:p>
                  </a:txBody>
                  <a:tcPr marL="91425" marR="91425" marT="91425" marB="914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Arial" charset="0"/>
                      </a:endParaRPr>
                    </a:p>
                  </a:txBody>
                  <a:tcPr marL="91425" marR="91425" marT="91425" marB="914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sym typeface="Arial" charset="0"/>
                      </a:endParaRPr>
                    </a:p>
                  </a:txBody>
                  <a:tcPr marL="91425" marR="91425" marT="91425" marB="914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516602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683</Words>
  <Application>Microsoft Office PowerPoint</Application>
  <PresentationFormat>画面に合わせる (4:3)</PresentationFormat>
  <Paragraphs>166</Paragraphs>
  <Slides>20</Slides>
  <Notes>16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7" baseType="lpstr">
      <vt:lpstr>HG創英角ﾎﾟｯﾌﾟ体</vt:lpstr>
      <vt:lpstr>ＭＳ Ｐゴシック</vt:lpstr>
      <vt:lpstr>ＭＳ 明朝</vt:lpstr>
      <vt:lpstr>Arial</vt:lpstr>
      <vt:lpstr>Calibri</vt:lpstr>
      <vt:lpstr>Georgia</vt:lpstr>
      <vt:lpstr>Default Design</vt:lpstr>
      <vt:lpstr>PowerPoint プレゼンテーション</vt:lpstr>
      <vt:lpstr>Gale Lingo とは</vt:lpstr>
      <vt:lpstr>Gale Lingo 学習レベル / CEFR レベル / 各検定試験スコアの対照表</vt:lpstr>
      <vt:lpstr>オンラインベースのレッスン</vt:lpstr>
      <vt:lpstr>10段階の学習レベル Levels &gt; Units &gt; Lessons &gt; Activities</vt:lpstr>
      <vt:lpstr>全59のテーマ別ユニット Levels &gt; Units &gt; Lessons &gt; Activities</vt:lpstr>
      <vt:lpstr>総計260のレッスン Levels &gt; Units &gt; Lessons &gt; Activities</vt:lpstr>
      <vt:lpstr>豊富なアクティビティ Levels &gt; Units &gt; Lessons &gt; Activities</vt:lpstr>
      <vt:lpstr>レッスン完了までの推定所要時間</vt:lpstr>
      <vt:lpstr>音声認識ソフトを利用した会話練習ツール</vt:lpstr>
      <vt:lpstr>単語・フレーズ発音練習ツール「The Studio」</vt:lpstr>
      <vt:lpstr>会話シミュレーションによる発音練習「Speak2Me」</vt:lpstr>
      <vt:lpstr>フィードバック</vt:lpstr>
      <vt:lpstr>組み込みの英英辞典と文法用語解説 </vt:lpstr>
      <vt:lpstr>英作文アクティビティ</vt:lpstr>
      <vt:lpstr>英作文アクティビティ：自己採点機能</vt:lpstr>
      <vt:lpstr>プリントアウトできるアクティビティ「Lab Task」</vt:lpstr>
      <vt:lpstr>プリントアウトできるグループ・アクティビティ「Worksheets」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Adriana Oviedo</dc:creator>
  <cp:lastModifiedBy>Fujimaki Sonoko</cp:lastModifiedBy>
  <cp:revision>32</cp:revision>
  <dcterms:modified xsi:type="dcterms:W3CDTF">2018-11-26T01:51:57Z</dcterms:modified>
</cp:coreProperties>
</file>