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85" r:id="rId6"/>
    <p:sldId id="286" r:id="rId7"/>
    <p:sldId id="287" r:id="rId8"/>
    <p:sldId id="288" r:id="rId9"/>
    <p:sldId id="289" r:id="rId10"/>
    <p:sldId id="263" r:id="rId11"/>
    <p:sldId id="264" r:id="rId12"/>
    <p:sldId id="265" r:id="rId13"/>
    <p:sldId id="266" r:id="rId14"/>
    <p:sldId id="290" r:id="rId15"/>
    <p:sldId id="267" r:id="rId16"/>
    <p:sldId id="268" r:id="rId17"/>
    <p:sldId id="271" r:id="rId18"/>
    <p:sldId id="272" r:id="rId19"/>
    <p:sldId id="282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C2170B-A655-471B-91AF-9AB5D423512E}">
  <a:tblStyle styleId="{30C2170B-A655-471B-91AF-9AB5D423512E}" styleName="Table_0"/>
  <a:tblStyle styleId="{C93F40DD-69D2-47E4-9C01-4E6FB7A344BE}" styleName="Table_1"/>
  <a:tblStyle styleId="{C6035F84-B97F-4F3D-8DD9-8FBA30F64E7E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6" d="100"/>
          <a:sy n="86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Shape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ru-RU" sz="1200" b="0"/>
          </a:p>
        </p:txBody>
      </p:sp>
      <p:sp>
        <p:nvSpPr>
          <p:cNvPr id="1024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10246" name="Shape 6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endParaRPr lang="ru-RU" sz="1200" b="0"/>
          </a:p>
        </p:txBody>
      </p:sp>
      <p:sp>
        <p:nvSpPr>
          <p:cNvPr id="10247" name="Shap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>
              <a:defRPr/>
            </a:pPr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196386247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0" name="Shape 8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13997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4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8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Shape 14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sz="12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91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8" name="Shape 20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807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2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6" name="Shape 20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271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2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0" name="Shape 24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689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2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8" name="Shape 24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549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3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8" name="Shape 33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749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3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4" name="Shape 34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284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38" name="Shape 9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61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6" name="Shape 9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757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3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Shape 1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Shape 1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sz="12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70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6" name="Shape 29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412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5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6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Shape 16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sz="12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43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71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8674" name="Shape 1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Shape 17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sz="12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0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8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Shape 1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Shape 18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sz="12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13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0" name="Shape 19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203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718039" y="2279292"/>
            <a:ext cx="5520606" cy="729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Clr>
                <a:srgbClr val="ED4F0E"/>
              </a:buClr>
              <a:buFont typeface="Georgia"/>
              <a:buNone/>
              <a:defRPr sz="3200">
                <a:solidFill>
                  <a:srgbClr val="ED4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1725056" y="3120508"/>
            <a:ext cx="5512912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71284"/>
              </a:buClr>
              <a:buFont typeface="Arial"/>
              <a:buNone/>
              <a:defRPr sz="2000" baseline="0">
                <a:solidFill>
                  <a:srgbClr val="571284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1725056" y="4208907"/>
            <a:ext cx="5512912" cy="420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sz="2000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257800"/>
            <a:ext cx="3276600" cy="48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creen 1">
  <p:cSld name="Content screen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5" name="Shape 17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18039" y="2368033"/>
            <a:ext cx="5520606" cy="60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Clr>
                <a:srgbClr val="ED4F0E"/>
              </a:buClr>
              <a:buFont typeface="Georgia"/>
              <a:buNone/>
              <a:defRPr>
                <a:solidFill>
                  <a:srgbClr val="ED4F0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725056" y="3120508"/>
            <a:ext cx="5512912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71284"/>
              </a:buClr>
              <a:buFont typeface="Arial"/>
              <a:buNone/>
              <a:defRPr sz="2000" baseline="0">
                <a:solidFill>
                  <a:srgbClr val="571284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6444763"/>
            <a:ext cx="2133600" cy="31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creen 3">
  <p:cSld name="Content screen 3">
    <p:bg>
      <p:bgPr>
        <a:gradFill>
          <a:gsLst>
            <a:gs pos="0">
              <a:srgbClr val="F0F0F0"/>
            </a:gs>
            <a:gs pos="57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9" name="Shape 23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11" name="Shape 30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EA431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9100" y="1498083"/>
            <a:ext cx="4562485" cy="60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Georgia"/>
              <a:buNone/>
              <a:defRPr sz="4000">
                <a:solidFill>
                  <a:srgbClr val="57128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25450" y="2234683"/>
            <a:ext cx="4556125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19100" y="3206233"/>
            <a:ext cx="4556125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Arial"/>
              <a:buNone/>
              <a:defRPr sz="1800" baseline="0">
                <a:solidFill>
                  <a:srgbClr val="571284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25460" y="4571483"/>
            <a:ext cx="5924540" cy="11752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15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26262"/>
              </a:buClr>
              <a:buFont typeface="Arial"/>
              <a:buChar char="•"/>
              <a:defRPr sz="1800">
                <a:solidFill>
                  <a:srgbClr val="62626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5"/>
          </p:nvPr>
        </p:nvSpPr>
        <p:spPr>
          <a:xfrm>
            <a:off x="425460" y="4196800"/>
            <a:ext cx="4556125" cy="362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6600"/>
              </a:buClr>
              <a:buFont typeface="Arial"/>
              <a:buNone/>
              <a:defRPr sz="2000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40263" y="57588"/>
            <a:ext cx="8229600" cy="498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200" b="0" i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  <a:sym typeface="Georgi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4200" y="6471131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creen 2">
  <p:cSld name="Content screen 2">
    <p:bg>
      <p:bgPr>
        <a:gradFill>
          <a:gsLst>
            <a:gs pos="0">
              <a:srgbClr val="F0F0F0"/>
            </a:gs>
            <a:gs pos="57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9" name="Shape 34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11" name="Shape 39"/>
          <p:cNvSpPr>
            <a:spLocks noChangeArrowheads="1"/>
          </p:cNvSpPr>
          <p:nvPr/>
        </p:nvSpPr>
        <p:spPr bwMode="auto">
          <a:xfrm>
            <a:off x="4914900" y="1441450"/>
            <a:ext cx="39544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ru-RU" b="0"/>
          </a:p>
        </p:txBody>
      </p:sp>
      <p:sp>
        <p:nvSpPr>
          <p:cNvPr id="12" name="Shape 42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EA431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9100" y="1498083"/>
            <a:ext cx="4562485" cy="60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Georgia"/>
              <a:buNone/>
              <a:defRPr sz="4000">
                <a:solidFill>
                  <a:srgbClr val="57128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25450" y="2234683"/>
            <a:ext cx="4556125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19100" y="3206233"/>
            <a:ext cx="4556125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Arial"/>
              <a:buNone/>
              <a:defRPr sz="1800" baseline="0">
                <a:solidFill>
                  <a:srgbClr val="571284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25460" y="4374633"/>
            <a:ext cx="5924540" cy="11752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15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26262"/>
              </a:buClr>
              <a:buFont typeface="Arial"/>
              <a:buChar char="•"/>
              <a:defRPr sz="1800">
                <a:solidFill>
                  <a:srgbClr val="62626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5"/>
          </p:nvPr>
        </p:nvSpPr>
        <p:spPr>
          <a:xfrm>
            <a:off x="425460" y="3999950"/>
            <a:ext cx="4556125" cy="362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6600"/>
              </a:buClr>
              <a:buFont typeface="Arial"/>
              <a:buNone/>
              <a:defRPr sz="2000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0263" y="57588"/>
            <a:ext cx="8229600" cy="498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200" b="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2131" y="6452848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creen - clients">
  <p:cSld name="Content screen - clients">
    <p:bg>
      <p:bgPr>
        <a:gradFill>
          <a:gsLst>
            <a:gs pos="0">
              <a:srgbClr val="F0F0F0"/>
            </a:gs>
            <a:gs pos="57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5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7" name="Shape 46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9" name="Shape 51"/>
          <p:cNvSpPr>
            <a:spLocks noChangeArrowheads="1"/>
          </p:cNvSpPr>
          <p:nvPr/>
        </p:nvSpPr>
        <p:spPr bwMode="auto">
          <a:xfrm>
            <a:off x="4186238" y="1517650"/>
            <a:ext cx="47847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ru-RU" b="0"/>
          </a:p>
        </p:txBody>
      </p:sp>
      <p:sp>
        <p:nvSpPr>
          <p:cNvPr id="10" name="Shape 52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EA431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9100" y="1150421"/>
            <a:ext cx="4562485" cy="663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Georgia"/>
              <a:buNone/>
              <a:defRPr sz="4000">
                <a:solidFill>
                  <a:srgbClr val="57128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38150" y="1767614"/>
            <a:ext cx="4556125" cy="55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25460" y="2358826"/>
            <a:ext cx="4556125" cy="901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626262"/>
              </a:buClr>
              <a:buFont typeface="Arial"/>
              <a:buNone/>
              <a:defRPr sz="1800" baseline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40263" y="57588"/>
            <a:ext cx="8229600" cy="498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200" b="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042" y="6471131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creen - clients-2">
  <p:cSld name="Content screen - clients-2">
    <p:bg>
      <p:bgPr>
        <a:gradFill>
          <a:gsLst>
            <a:gs pos="0">
              <a:srgbClr val="F0F0F0"/>
            </a:gs>
            <a:gs pos="57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5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7" name="Shape 56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9" name="Shape 61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EA431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19100" y="1150421"/>
            <a:ext cx="4562485" cy="663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Georgia"/>
              <a:buNone/>
              <a:defRPr sz="3200">
                <a:solidFill>
                  <a:srgbClr val="57128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38150" y="1767614"/>
            <a:ext cx="4556125" cy="55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25460" y="2358826"/>
            <a:ext cx="4556125" cy="901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626262"/>
              </a:buClr>
              <a:buFont typeface="Arial"/>
              <a:buNone/>
              <a:defRPr sz="1800" baseline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40263" y="57588"/>
            <a:ext cx="8229600" cy="498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200" b="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6475146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7" name="Shape 65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9" name="Shape 70"/>
          <p:cNvSpPr>
            <a:spLocks noChangeArrowheads="1"/>
          </p:cNvSpPr>
          <p:nvPr/>
        </p:nvSpPr>
        <p:spPr bwMode="auto">
          <a:xfrm>
            <a:off x="4686300" y="2870200"/>
            <a:ext cx="395446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ru-RU" b="0"/>
          </a:p>
        </p:txBody>
      </p:sp>
      <p:sp>
        <p:nvSpPr>
          <p:cNvPr id="10" name="Shape 71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EA431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11" name="Shape 73"/>
          <p:cNvSpPr>
            <a:spLocks noChangeArrowheads="1"/>
          </p:cNvSpPr>
          <p:nvPr/>
        </p:nvSpPr>
        <p:spPr bwMode="auto">
          <a:xfrm>
            <a:off x="630238" y="2870200"/>
            <a:ext cx="39528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ru-RU" b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9100" y="1150421"/>
            <a:ext cx="4562485" cy="663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571284"/>
              </a:buClr>
              <a:buFont typeface="Georgia"/>
              <a:buNone/>
              <a:defRPr sz="4000">
                <a:solidFill>
                  <a:srgbClr val="57128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defRPr>
                <a:solidFill>
                  <a:srgbClr val="43007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38150" y="1767614"/>
            <a:ext cx="4556125" cy="559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25460" y="2358826"/>
            <a:ext cx="4556125" cy="901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626262"/>
              </a:buClr>
              <a:buFont typeface="Arial"/>
              <a:buNone/>
              <a:defRPr sz="1800" baseline="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40263" y="57588"/>
            <a:ext cx="8229600" cy="498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200" b="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6450126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bble bg">
  <p:cSld name="bubble b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5"/>
          <p:cNvSpPr>
            <a:spLocks noChangeArrowheads="1"/>
          </p:cNvSpPr>
          <p:nvPr/>
        </p:nvSpPr>
        <p:spPr bwMode="auto">
          <a:xfrm>
            <a:off x="-4763" y="0"/>
            <a:ext cx="7493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hape 76"/>
          <p:cNvSpPr>
            <a:spLocks noChangeArrowheads="1"/>
          </p:cNvSpPr>
          <p:nvPr/>
        </p:nvSpPr>
        <p:spPr bwMode="auto">
          <a:xfrm>
            <a:off x="0" y="6789738"/>
            <a:ext cx="9144000" cy="80962"/>
          </a:xfrm>
          <a:prstGeom prst="rect">
            <a:avLst/>
          </a:prstGeom>
          <a:solidFill>
            <a:srgbClr val="5C5D5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4" name="Shape 77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 b="0"/>
          </a:p>
        </p:txBody>
      </p:sp>
      <p:sp>
        <p:nvSpPr>
          <p:cNvPr id="6" name="Shape 79"/>
          <p:cNvSpPr>
            <a:spLocks noChangeArrowheads="1"/>
          </p:cNvSpPr>
          <p:nvPr/>
        </p:nvSpPr>
        <p:spPr bwMode="auto">
          <a:xfrm>
            <a:off x="63500" y="6432550"/>
            <a:ext cx="457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US" b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1800" y="6478388"/>
            <a:ext cx="2133785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7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3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>
            <a:spLocks noChangeArrowheads="1"/>
          </p:cNvSpPr>
          <p:nvPr/>
        </p:nvSpPr>
        <p:spPr bwMode="auto">
          <a:xfrm>
            <a:off x="63500" y="6432550"/>
            <a:ext cx="457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US" b="0"/>
              <a:t>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1"/>
          <p:cNvSpPr txBox="1">
            <a:spLocks noGrp="1"/>
          </p:cNvSpPr>
          <p:nvPr>
            <p:ph type="body" idx="1"/>
          </p:nvPr>
        </p:nvSpPr>
        <p:spPr bwMode="auto">
          <a:xfrm>
            <a:off x="1717675" y="1508125"/>
            <a:ext cx="5521325" cy="73025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38"/>
              </a:spcBef>
              <a:buSzPct val="25000"/>
              <a:buFont typeface="Georgia" pitchFamily="18" charset="0"/>
              <a:buNone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Welcome</a:t>
            </a:r>
          </a:p>
        </p:txBody>
      </p:sp>
      <p:sp>
        <p:nvSpPr>
          <p:cNvPr id="11266" name="Shape 82"/>
          <p:cNvSpPr txBox="1">
            <a:spLocks noGrp="1"/>
          </p:cNvSpPr>
          <p:nvPr>
            <p:ph type="body" idx="2"/>
          </p:nvPr>
        </p:nvSpPr>
        <p:spPr bwMode="auto">
          <a:xfrm>
            <a:off x="1240632" y="2360613"/>
            <a:ext cx="6662737" cy="1198562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963"/>
              </a:spcBef>
              <a:spcAft>
                <a:spcPct val="0"/>
              </a:spcAft>
              <a:buSzPct val="25000"/>
              <a:buFontTx/>
              <a:buNone/>
            </a:pPr>
            <a:r>
              <a:rPr lang="en-US" sz="4800" dirty="0" smtClean="0">
                <a:latin typeface="Arial" charset="0"/>
                <a:cs typeface="Arial" charset="0"/>
                <a:sym typeface="Arial" charset="0"/>
              </a:rPr>
              <a:t>Gale Lingo</a:t>
            </a:r>
          </a:p>
          <a:p>
            <a:pPr eaLnBrk="1" hangingPunct="1">
              <a:spcAft>
                <a:spcPct val="0"/>
              </a:spcAft>
              <a:buSzPct val="25000"/>
            </a:pPr>
            <a:r>
              <a:rPr lang="ja-JP" altLang="en-US" dirty="0" smtClean="0">
                <a:latin typeface="Arial" charset="0"/>
                <a:cs typeface="Arial" charset="0"/>
                <a:sym typeface="Arial" charset="0"/>
              </a:rPr>
              <a:t>英語学習者のため</a:t>
            </a:r>
            <a:r>
              <a:rPr lang="ja-JP" altLang="en-US" dirty="0">
                <a:latin typeface="Arial" charset="0"/>
                <a:cs typeface="Arial" charset="0"/>
                <a:sym typeface="Arial" charset="0"/>
              </a:rPr>
              <a:t>のオンライン自学自習ソリューション</a:t>
            </a:r>
            <a:endParaRPr lang="en-US" dirty="0" smtClean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48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+mj-ea"/>
                <a:ea typeface="+mj-ea"/>
                <a:cs typeface="Arial" charset="0"/>
                <a:sym typeface="Georgia" pitchFamily="18" charset="0"/>
              </a:rPr>
              <a:t>音声認識ソフトを利用した会話練習ツール</a:t>
            </a:r>
            <a:endParaRPr lang="en-US" dirty="0" smtClean="0">
              <a:latin typeface="+mj-ea"/>
              <a:ea typeface="+mj-ea"/>
              <a:cs typeface="Arial" charset="0"/>
              <a:sym typeface="Georgia" pitchFamily="18" charset="0"/>
            </a:endParaRPr>
          </a:p>
        </p:txBody>
      </p:sp>
      <p:sp>
        <p:nvSpPr>
          <p:cNvPr id="25602" name="Shape 149"/>
          <p:cNvSpPr txBox="1">
            <a:spLocks noChangeArrowheads="1"/>
          </p:cNvSpPr>
          <p:nvPr/>
        </p:nvSpPr>
        <p:spPr bwMode="auto">
          <a:xfrm>
            <a:off x="2082800" y="2252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b="0"/>
          </a:p>
        </p:txBody>
      </p:sp>
      <p:sp>
        <p:nvSpPr>
          <p:cNvPr id="25603" name="Shape 150"/>
          <p:cNvSpPr txBox="1">
            <a:spLocks noGrp="1"/>
          </p:cNvSpPr>
          <p:nvPr>
            <p:ph type="body" idx="1"/>
          </p:nvPr>
        </p:nvSpPr>
        <p:spPr bwMode="auto">
          <a:xfrm>
            <a:off x="425450" y="1844675"/>
            <a:ext cx="8383588" cy="81915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0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学習者の発音を分析し、実生活に沿った会話を特訓する</a:t>
            </a: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5604" name="Shape 151"/>
          <p:cNvSpPr>
            <a:spLocks noChangeArrowheads="1"/>
          </p:cNvSpPr>
          <p:nvPr/>
        </p:nvSpPr>
        <p:spPr bwMode="auto">
          <a:xfrm>
            <a:off x="260350" y="2590800"/>
            <a:ext cx="39544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 b="0"/>
          </a:p>
        </p:txBody>
      </p:sp>
      <p:sp>
        <p:nvSpPr>
          <p:cNvPr id="25605" name="Shape 152"/>
          <p:cNvSpPr>
            <a:spLocks noChangeArrowheads="1"/>
          </p:cNvSpPr>
          <p:nvPr/>
        </p:nvSpPr>
        <p:spPr bwMode="auto">
          <a:xfrm>
            <a:off x="4856163" y="2590800"/>
            <a:ext cx="39528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 b="0"/>
          </a:p>
        </p:txBody>
      </p:sp>
      <p:sp>
        <p:nvSpPr>
          <p:cNvPr id="25606" name="Shape 153"/>
          <p:cNvSpPr txBox="1">
            <a:spLocks noGrp="1"/>
          </p:cNvSpPr>
          <p:nvPr>
            <p:ph type="body" idx="2"/>
          </p:nvPr>
        </p:nvSpPr>
        <p:spPr bwMode="auto">
          <a:xfrm>
            <a:off x="482599" y="2620962"/>
            <a:ext cx="3971925" cy="788987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00"/>
              </a:spcBef>
              <a:buClr>
                <a:srgbClr val="000000"/>
              </a:buClr>
              <a:buSzPct val="25000"/>
            </a:pPr>
            <a:r>
              <a:rPr lang="ja-JP" altLang="en-US" sz="1800" dirty="0" smtClean="0">
                <a:solidFill>
                  <a:srgbClr val="ED4F0E"/>
                </a:solidFill>
                <a:latin typeface="Arial" charset="0"/>
                <a:cs typeface="Arial" charset="0"/>
                <a:sym typeface="Arial" charset="0"/>
              </a:rPr>
              <a:t>単語・フレーズ発音練習</a:t>
            </a:r>
            <a:endParaRPr lang="en-US" altLang="ja-JP" sz="1800" dirty="0" smtClean="0">
              <a:solidFill>
                <a:srgbClr val="ED4F0E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spcBef>
                <a:spcPts val="400"/>
              </a:spcBef>
              <a:buClr>
                <a:srgbClr val="000000"/>
              </a:buClr>
              <a:buSzPct val="25000"/>
            </a:pPr>
            <a:r>
              <a:rPr lang="en-US" dirty="0" smtClean="0">
                <a:solidFill>
                  <a:srgbClr val="ED4F0E"/>
                </a:solidFill>
                <a:latin typeface="Arial" charset="0"/>
                <a:cs typeface="Arial" charset="0"/>
                <a:sym typeface="Arial" charset="0"/>
              </a:rPr>
              <a:t>The Studio</a:t>
            </a:r>
          </a:p>
        </p:txBody>
      </p:sp>
      <p:sp>
        <p:nvSpPr>
          <p:cNvPr id="25607" name="Shape 154"/>
          <p:cNvSpPr txBox="1">
            <a:spLocks noGrp="1"/>
          </p:cNvSpPr>
          <p:nvPr>
            <p:ph type="body" idx="3"/>
          </p:nvPr>
        </p:nvSpPr>
        <p:spPr bwMode="auto">
          <a:xfrm>
            <a:off x="5095874" y="2590800"/>
            <a:ext cx="3382963" cy="914399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400"/>
              </a:spcBef>
              <a:buClr>
                <a:srgbClr val="000000"/>
              </a:buClr>
              <a:buSzPct val="25000"/>
            </a:pPr>
            <a:r>
              <a:rPr lang="ja-JP" altLang="en-US" dirty="0">
                <a:solidFill>
                  <a:srgbClr val="ED4F0E"/>
                </a:solidFill>
                <a:latin typeface="Arial" charset="0"/>
                <a:cs typeface="Arial" charset="0"/>
                <a:sym typeface="Arial" charset="0"/>
              </a:rPr>
              <a:t>会話シミュレーションによる発音練習</a:t>
            </a:r>
            <a:endParaRPr lang="en-US" altLang="ja-JP" dirty="0" smtClean="0">
              <a:solidFill>
                <a:srgbClr val="ED4F0E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spcBef>
                <a:spcPts val="40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2000" dirty="0" smtClean="0">
                <a:solidFill>
                  <a:srgbClr val="ED4F0E"/>
                </a:solidFill>
                <a:latin typeface="Arial" charset="0"/>
                <a:cs typeface="Arial" charset="0"/>
                <a:sym typeface="Arial" charset="0"/>
              </a:rPr>
              <a:t>Speak2Me</a:t>
            </a:r>
          </a:p>
        </p:txBody>
      </p:sp>
      <p:sp>
        <p:nvSpPr>
          <p:cNvPr id="25608" name="Shape 155"/>
          <p:cNvSpPr>
            <a:spLocks noChangeArrowheads="1"/>
          </p:cNvSpPr>
          <p:nvPr/>
        </p:nvSpPr>
        <p:spPr bwMode="auto">
          <a:xfrm>
            <a:off x="5207000" y="3784600"/>
            <a:ext cx="3271838" cy="1828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Shape 156"/>
          <p:cNvSpPr>
            <a:spLocks noChangeArrowheads="1"/>
          </p:cNvSpPr>
          <p:nvPr/>
        </p:nvSpPr>
        <p:spPr bwMode="auto">
          <a:xfrm>
            <a:off x="635000" y="3752850"/>
            <a:ext cx="3213100" cy="1885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Shape 157"/>
          <p:cNvSpPr txBox="1">
            <a:spLocks noGrp="1"/>
          </p:cNvSpPr>
          <p:nvPr>
            <p:ph type="body" idx="4"/>
          </p:nvPr>
        </p:nvSpPr>
        <p:spPr bwMode="auto">
          <a:xfrm>
            <a:off x="457200" y="990600"/>
            <a:ext cx="6858000" cy="719138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800"/>
              </a:spcBef>
              <a:spcAft>
                <a:spcPct val="0"/>
              </a:spcAft>
              <a:buClr>
                <a:srgbClr val="571284"/>
              </a:buClr>
              <a:buSzPct val="25000"/>
              <a:buFont typeface="Georgia" pitchFamily="18" charset="0"/>
              <a:buNone/>
            </a:pPr>
            <a:r>
              <a:rPr lang="ja-JP" altLang="en-US" sz="4000" dirty="0" smtClean="0">
                <a:solidFill>
                  <a:srgbClr val="571284"/>
                </a:solidFill>
                <a:latin typeface="Georgia" pitchFamily="18" charset="0"/>
                <a:cs typeface="Arial" charset="0"/>
                <a:sym typeface="Georgia" pitchFamily="18" charset="0"/>
              </a:rPr>
              <a:t>２種類の音声認識ツール</a:t>
            </a:r>
            <a:endParaRPr lang="en-US" sz="4000" dirty="0" smtClean="0">
              <a:solidFill>
                <a:srgbClr val="571284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63"/>
          <p:cNvSpPr txBox="1">
            <a:spLocks noGrp="1"/>
          </p:cNvSpPr>
          <p:nvPr>
            <p:ph type="body" idx="1"/>
          </p:nvPr>
        </p:nvSpPr>
        <p:spPr bwMode="auto">
          <a:xfrm>
            <a:off x="381000" y="2133600"/>
            <a:ext cx="8305800" cy="69532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25000"/>
              <a:buFont typeface="Calibri" pitchFamily="34" charset="0"/>
              <a:buNone/>
            </a:pPr>
            <a:r>
              <a:rPr lang="ja-JP" altLang="en-US" sz="22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学習者がネイティブの発音を復唱すると、その音声をプログラムが分析、下記の例のように、改善すべき</a:t>
            </a:r>
            <a:r>
              <a:rPr lang="ja-JP" altLang="en-US" sz="22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点を</a:t>
            </a:r>
            <a:r>
              <a:rPr lang="ja-JP" altLang="en-US" sz="2200" u="sng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音素単位</a:t>
            </a:r>
            <a:r>
              <a:rPr lang="ja-JP" altLang="en-US" sz="22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で赤く</a:t>
            </a:r>
            <a:r>
              <a:rPr lang="ja-JP" altLang="en-US" sz="22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表示</a:t>
            </a:r>
            <a:endParaRPr lang="en-US" sz="22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27650" name="Shape 164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単語・フレーズ発音練習ツール「</a:t>
            </a:r>
            <a:r>
              <a:rPr lang="en-US" i="1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The Studio</a:t>
            </a: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」</a:t>
            </a:r>
            <a:endParaRPr lang="en-US" i="1" dirty="0" smtClean="0">
              <a:latin typeface="+mn-ea"/>
              <a:ea typeface="+mn-ea"/>
              <a:cs typeface="Arial" charset="0"/>
              <a:sym typeface="Georgia" pitchFamily="18" charset="0"/>
            </a:endParaRPr>
          </a:p>
        </p:txBody>
      </p:sp>
      <p:sp>
        <p:nvSpPr>
          <p:cNvPr id="27651" name="Shape 165"/>
          <p:cNvSpPr txBox="1">
            <a:spLocks noChangeArrowheads="1"/>
          </p:cNvSpPr>
          <p:nvPr/>
        </p:nvSpPr>
        <p:spPr bwMode="auto">
          <a:xfrm>
            <a:off x="2082800" y="2252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b="0"/>
          </a:p>
        </p:txBody>
      </p:sp>
      <p:sp>
        <p:nvSpPr>
          <p:cNvPr id="27652" name="Shape 166"/>
          <p:cNvSpPr txBox="1">
            <a:spLocks noGrp="1"/>
          </p:cNvSpPr>
          <p:nvPr>
            <p:ph type="body" idx="2"/>
          </p:nvPr>
        </p:nvSpPr>
        <p:spPr bwMode="auto">
          <a:xfrm>
            <a:off x="411163" y="812800"/>
            <a:ext cx="8588375" cy="223520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563"/>
              </a:spcBef>
              <a:buClr>
                <a:srgbClr val="571284"/>
              </a:buClr>
              <a:buSzPct val="25000"/>
              <a:buFont typeface="Georgia" pitchFamily="18" charset="0"/>
              <a:buNone/>
            </a:pPr>
            <a:r>
              <a:rPr lang="ja-JP" altLang="en-US" sz="2800" dirty="0" smtClean="0">
                <a:solidFill>
                  <a:srgbClr val="571284"/>
                </a:solidFill>
                <a:latin typeface="Georgia" pitchFamily="18" charset="0"/>
                <a:cs typeface="Arial" charset="0"/>
                <a:sym typeface="Georgia" pitchFamily="18" charset="0"/>
              </a:rPr>
              <a:t>何千もの日用単語・フレーズから好きなものを選び、ネイティブの発音に近づける練習ツール</a:t>
            </a:r>
            <a:endParaRPr lang="ru-RU" dirty="0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7653" name="Shape 167"/>
          <p:cNvSpPr>
            <a:spLocks noChangeArrowheads="1"/>
          </p:cNvSpPr>
          <p:nvPr/>
        </p:nvSpPr>
        <p:spPr bwMode="auto">
          <a:xfrm>
            <a:off x="2819400" y="3581400"/>
            <a:ext cx="2705100" cy="441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Shape 168"/>
          <p:cNvSpPr txBox="1">
            <a:spLocks noGrp="1"/>
          </p:cNvSpPr>
          <p:nvPr>
            <p:ph type="body" idx="3"/>
          </p:nvPr>
        </p:nvSpPr>
        <p:spPr bwMode="auto">
          <a:xfrm>
            <a:off x="457200" y="4267200"/>
            <a:ext cx="7562850" cy="69532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25000"/>
              <a:buFont typeface="Calibri" pitchFamily="34" charset="0"/>
              <a:buNone/>
            </a:pPr>
            <a:r>
              <a:rPr lang="ja-JP" altLang="en-US" sz="22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charset="0"/>
                <a:sym typeface="Calibri" pitchFamily="34" charset="0"/>
              </a:rPr>
              <a:t>さらに、総合スコアをパーセンテージで表示</a:t>
            </a:r>
            <a:endParaRPr lang="en-US" sz="22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Arial" charset="0"/>
              <a:sym typeface="Calibri" pitchFamily="34" charset="0"/>
            </a:endParaRPr>
          </a:p>
        </p:txBody>
      </p:sp>
      <p:sp>
        <p:nvSpPr>
          <p:cNvPr id="27655" name="Shape 169"/>
          <p:cNvSpPr>
            <a:spLocks noChangeArrowheads="1"/>
          </p:cNvSpPr>
          <p:nvPr/>
        </p:nvSpPr>
        <p:spPr bwMode="auto">
          <a:xfrm>
            <a:off x="2514600" y="4876800"/>
            <a:ext cx="3540125" cy="11271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75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>
                <a:latin typeface="+mn-ea"/>
                <a:ea typeface="+mn-ea"/>
                <a:cs typeface="Arial" charset="0"/>
                <a:sym typeface="Georgia" pitchFamily="18" charset="0"/>
              </a:rPr>
              <a:t>会話シミュレーションによる発音</a:t>
            </a: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練習「</a:t>
            </a:r>
            <a:r>
              <a:rPr lang="en-US" i="1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Speak2Me</a:t>
            </a: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」</a:t>
            </a:r>
            <a:endParaRPr lang="en-US" i="1" dirty="0" smtClean="0">
              <a:latin typeface="+mn-ea"/>
              <a:ea typeface="+mn-ea"/>
              <a:cs typeface="Arial" charset="0"/>
              <a:sym typeface="Georgia" pitchFamily="18" charset="0"/>
            </a:endParaRPr>
          </a:p>
        </p:txBody>
      </p:sp>
      <p:sp>
        <p:nvSpPr>
          <p:cNvPr id="29698" name="Shape 176"/>
          <p:cNvSpPr txBox="1">
            <a:spLocks noChangeArrowheads="1"/>
          </p:cNvSpPr>
          <p:nvPr/>
        </p:nvSpPr>
        <p:spPr bwMode="auto">
          <a:xfrm>
            <a:off x="2082800" y="2252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b="0"/>
          </a:p>
        </p:txBody>
      </p:sp>
      <p:sp>
        <p:nvSpPr>
          <p:cNvPr id="29699" name="Shape 177"/>
          <p:cNvSpPr txBox="1">
            <a:spLocks noGrp="1"/>
          </p:cNvSpPr>
          <p:nvPr>
            <p:ph type="body" idx="1"/>
          </p:nvPr>
        </p:nvSpPr>
        <p:spPr bwMode="auto">
          <a:xfrm>
            <a:off x="459675" y="922057"/>
            <a:ext cx="4950525" cy="2446338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ts val="475"/>
              </a:spcBef>
              <a:buSzPct val="25000"/>
              <a:buFont typeface="Georgia" pitchFamily="18" charset="0"/>
              <a:buNone/>
            </a:pPr>
            <a:r>
              <a:rPr lang="ja-JP" altLang="en-US" sz="2400" dirty="0" smtClean="0">
                <a:latin typeface="Arial" charset="0"/>
                <a:cs typeface="Arial" charset="0"/>
                <a:sym typeface="Georgia" pitchFamily="18" charset="0"/>
              </a:rPr>
              <a:t>自然な日常会話による発音練習を可能にする「</a:t>
            </a:r>
            <a:r>
              <a:rPr lang="en-US" altLang="ja-JP" sz="2400" dirty="0" smtClean="0">
                <a:latin typeface="Arial" charset="0"/>
                <a:cs typeface="Arial" charset="0"/>
                <a:sym typeface="Georgia" pitchFamily="18" charset="0"/>
              </a:rPr>
              <a:t>Speak2Me</a:t>
            </a:r>
            <a:r>
              <a:rPr lang="ja-JP" altLang="en-US" sz="2400" dirty="0" smtClean="0">
                <a:latin typeface="Arial" charset="0"/>
                <a:cs typeface="Arial" charset="0"/>
                <a:sym typeface="Georgia" pitchFamily="18" charset="0"/>
              </a:rPr>
              <a:t>」</a:t>
            </a:r>
            <a:endParaRPr lang="ru-RU" sz="2400" dirty="0" smtClean="0">
              <a:latin typeface="Arial" charset="0"/>
              <a:cs typeface="Arial" charset="0"/>
              <a:sym typeface="Georgia" pitchFamily="18" charset="0"/>
            </a:endParaRPr>
          </a:p>
        </p:txBody>
      </p:sp>
      <p:sp>
        <p:nvSpPr>
          <p:cNvPr id="29700" name="Shape 178"/>
          <p:cNvSpPr txBox="1">
            <a:spLocks noGrp="1"/>
          </p:cNvSpPr>
          <p:nvPr>
            <p:ph type="body" idx="2"/>
          </p:nvPr>
        </p:nvSpPr>
        <p:spPr bwMode="auto">
          <a:xfrm>
            <a:off x="2997200" y="4138613"/>
            <a:ext cx="5494338" cy="24923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ts val="475"/>
              </a:spcBef>
              <a:buClr>
                <a:srgbClr val="571284"/>
              </a:buClr>
              <a:buSzPct val="25000"/>
              <a:buFont typeface="Georgia" pitchFamily="18" charset="0"/>
              <a:buNone/>
            </a:pPr>
            <a:r>
              <a:rPr lang="ja-JP" altLang="en-US" sz="2400" dirty="0">
                <a:solidFill>
                  <a:srgbClr val="571284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charset="0"/>
                <a:sym typeface="Georgia" pitchFamily="18" charset="0"/>
              </a:rPr>
              <a:t>日常</a:t>
            </a:r>
            <a:r>
              <a:rPr lang="ja-JP" altLang="en-US" sz="2400" dirty="0" smtClean="0">
                <a:solidFill>
                  <a:srgbClr val="571284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charset="0"/>
                <a:sym typeface="Georgia" pitchFamily="18" charset="0"/>
              </a:rPr>
              <a:t>のさまざまなシチュエーションを模した場面のなかで、ヴァーチャルな「アバター」とやりとりをしながら発音能力・会話能力に磨きをかけることができる</a:t>
            </a:r>
            <a:endParaRPr lang="ru-RU" dirty="0" smtClean="0">
              <a:latin typeface="ＭＳ 明朝" panose="02020609040205080304" pitchFamily="17" charset="-128"/>
              <a:ea typeface="ＭＳ 明朝" panose="02020609040205080304" pitchFamily="17" charset="-128"/>
              <a:cs typeface="Arial" charset="0"/>
              <a:sym typeface="Arial" charset="0"/>
            </a:endParaRPr>
          </a:p>
        </p:txBody>
      </p:sp>
      <p:sp>
        <p:nvSpPr>
          <p:cNvPr id="29701" name="Shape 179"/>
          <p:cNvSpPr>
            <a:spLocks noChangeArrowheads="1"/>
          </p:cNvSpPr>
          <p:nvPr/>
        </p:nvSpPr>
        <p:spPr bwMode="auto">
          <a:xfrm>
            <a:off x="6342063" y="917575"/>
            <a:ext cx="2149475" cy="2859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Shape 180"/>
          <p:cNvSpPr>
            <a:spLocks noChangeArrowheads="1"/>
          </p:cNvSpPr>
          <p:nvPr/>
        </p:nvSpPr>
        <p:spPr bwMode="auto">
          <a:xfrm>
            <a:off x="725488" y="2894013"/>
            <a:ext cx="2003425" cy="318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86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フィードバック</a:t>
            </a:r>
            <a:endParaRPr lang="en-US" dirty="0" smtClean="0">
              <a:latin typeface="+mn-ea"/>
              <a:ea typeface="+mn-ea"/>
              <a:cs typeface="Arial" charset="0"/>
              <a:sym typeface="Georgia" pitchFamily="18" charset="0"/>
            </a:endParaRPr>
          </a:p>
        </p:txBody>
      </p:sp>
      <p:sp>
        <p:nvSpPr>
          <p:cNvPr id="31746" name="Shape 187"/>
          <p:cNvSpPr txBox="1">
            <a:spLocks noGrp="1"/>
          </p:cNvSpPr>
          <p:nvPr>
            <p:ph type="body" idx="1"/>
          </p:nvPr>
        </p:nvSpPr>
        <p:spPr bwMode="auto">
          <a:xfrm>
            <a:off x="411163" y="812800"/>
            <a:ext cx="8453437" cy="149860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75"/>
              </a:spcBef>
              <a:buSzPct val="25000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Speak2Me </a:t>
            </a:r>
            <a:r>
              <a:rPr lang="ja-JP" alt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は発音を</a:t>
            </a:r>
            <a:r>
              <a:rPr lang="ja-JP" altLang="en-US" sz="2400" u="sng" dirty="0" smtClean="0">
                <a:latin typeface="Georgia" pitchFamily="18" charset="0"/>
                <a:cs typeface="Arial" charset="0"/>
                <a:sym typeface="Georgia" pitchFamily="18" charset="0"/>
              </a:rPr>
              <a:t>音素</a:t>
            </a:r>
            <a:r>
              <a:rPr lang="ja-JP" altLang="en-US" sz="2400" u="sng" dirty="0">
                <a:latin typeface="Georgia" pitchFamily="18" charset="0"/>
                <a:cs typeface="Arial" charset="0"/>
                <a:sym typeface="Georgia" pitchFamily="18" charset="0"/>
              </a:rPr>
              <a:t>単位</a:t>
            </a:r>
            <a:r>
              <a:rPr lang="ja-JP" alt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で分析しフィードバック</a:t>
            </a:r>
            <a:endParaRPr lang="en-US" sz="2400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1747" name="Shape 188"/>
          <p:cNvSpPr>
            <a:spLocks noChangeArrowheads="1"/>
          </p:cNvSpPr>
          <p:nvPr/>
        </p:nvSpPr>
        <p:spPr bwMode="auto">
          <a:xfrm>
            <a:off x="652463" y="2506663"/>
            <a:ext cx="4049712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Shape 189"/>
          <p:cNvSpPr>
            <a:spLocks noChangeArrowheads="1"/>
          </p:cNvSpPr>
          <p:nvPr/>
        </p:nvSpPr>
        <p:spPr bwMode="auto">
          <a:xfrm>
            <a:off x="652463" y="5568950"/>
            <a:ext cx="4049712" cy="4365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Shape 190"/>
          <p:cNvSpPr txBox="1">
            <a:spLocks noGrp="1"/>
          </p:cNvSpPr>
          <p:nvPr>
            <p:ph type="body" idx="2"/>
          </p:nvPr>
        </p:nvSpPr>
        <p:spPr bwMode="auto">
          <a:xfrm>
            <a:off x="5003800" y="2463800"/>
            <a:ext cx="3751263" cy="172720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25000"/>
              <a:buFont typeface="Calibri" pitchFamily="34" charset="0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+mj-lt"/>
                <a:cs typeface="Arial" charset="0"/>
                <a:sym typeface="Calibri" pitchFamily="34" charset="0"/>
              </a:rPr>
              <a:t>音素単位の色分け表示によるフィードバックと会話全体のスコアを表示</a:t>
            </a:r>
            <a:endParaRPr lang="ru-RU" sz="1800" dirty="0" smtClean="0">
              <a:latin typeface="+mj-lt"/>
              <a:cs typeface="Arial" charset="0"/>
              <a:sym typeface="Arial" charset="0"/>
            </a:endParaRPr>
          </a:p>
        </p:txBody>
      </p:sp>
      <p:sp>
        <p:nvSpPr>
          <p:cNvPr id="31750" name="Shape 191"/>
          <p:cNvSpPr txBox="1">
            <a:spLocks noGrp="1"/>
          </p:cNvSpPr>
          <p:nvPr>
            <p:ph type="body" idx="3"/>
          </p:nvPr>
        </p:nvSpPr>
        <p:spPr bwMode="auto">
          <a:xfrm>
            <a:off x="425450" y="1644650"/>
            <a:ext cx="8329613" cy="36195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63"/>
              </a:spcBef>
              <a:spcAft>
                <a:spcPts val="1200"/>
              </a:spcAft>
              <a:buClr>
                <a:srgbClr val="FF6600"/>
              </a:buClr>
              <a:buSzPct val="25000"/>
              <a:buFontTx/>
              <a:buNone/>
            </a:pPr>
            <a:r>
              <a:rPr lang="ja-JP" altLang="en-US" sz="2000" dirty="0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学習者は発音のどの部分に改善の余地があるか、瞬時にわかる</a:t>
            </a:r>
            <a:endParaRPr lang="ru-RU" dirty="0" smtClean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39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>
                <a:latin typeface="+mn-ea"/>
                <a:ea typeface="+mn-ea"/>
                <a:cs typeface="Arial" charset="0"/>
                <a:sym typeface="Georgia" pitchFamily="18" charset="0"/>
              </a:rPr>
              <a:t>組み込</a:t>
            </a: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みの</a:t>
            </a:r>
            <a:r>
              <a:rPr lang="ja-JP" altLang="en-US" dirty="0" err="1" smtClean="0">
                <a:latin typeface="+mn-ea"/>
                <a:ea typeface="+mn-ea"/>
                <a:cs typeface="Arial" charset="0"/>
                <a:sym typeface="Georgia" pitchFamily="18" charset="0"/>
              </a:rPr>
              <a:t>英英</a:t>
            </a: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辞典と文法用語解説</a:t>
            </a:r>
            <a:r>
              <a:rPr lang="en-US" altLang="ja-JP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/>
            </a:r>
            <a:br>
              <a:rPr lang="en-US" altLang="ja-JP" dirty="0" smtClean="0">
                <a:latin typeface="+mn-ea"/>
                <a:ea typeface="+mn-ea"/>
                <a:cs typeface="Arial" charset="0"/>
                <a:sym typeface="Georgia" pitchFamily="18" charset="0"/>
              </a:rPr>
            </a:br>
            <a:endParaRPr lang="en-US" dirty="0" smtClean="0">
              <a:latin typeface="+mn-ea"/>
              <a:ea typeface="+mn-ea"/>
              <a:cs typeface="Arial" charset="0"/>
              <a:sym typeface="Georgia" pitchFamily="18" charset="0"/>
            </a:endParaRPr>
          </a:p>
        </p:txBody>
      </p:sp>
      <p:sp>
        <p:nvSpPr>
          <p:cNvPr id="23554" name="Shape 140"/>
          <p:cNvSpPr txBox="1">
            <a:spLocks noChangeArrowheads="1"/>
          </p:cNvSpPr>
          <p:nvPr/>
        </p:nvSpPr>
        <p:spPr bwMode="auto">
          <a:xfrm>
            <a:off x="2082800" y="2252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b="0"/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5375"/>
            <a:ext cx="3962400" cy="3806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914400"/>
            <a:ext cx="48768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337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96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英作文アクティビティ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3794" name="Shape 197"/>
          <p:cNvSpPr txBox="1">
            <a:spLocks noGrp="1"/>
          </p:cNvSpPr>
          <p:nvPr>
            <p:ph type="body" idx="1"/>
          </p:nvPr>
        </p:nvSpPr>
        <p:spPr bwMode="auto">
          <a:xfrm>
            <a:off x="152400" y="762000"/>
            <a:ext cx="3754438" cy="642938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563"/>
              </a:spcBef>
              <a:buSzPct val="25000"/>
              <a:buFont typeface="Georgia" pitchFamily="18" charset="0"/>
              <a:buNone/>
            </a:pPr>
            <a:r>
              <a:rPr lang="en-US" sz="2800" dirty="0" smtClean="0">
                <a:latin typeface="Georgia" pitchFamily="18" charset="0"/>
                <a:cs typeface="Arial" charset="0"/>
                <a:sym typeface="Georgia" pitchFamily="18" charset="0"/>
              </a:rPr>
              <a:t>Guided Writing:</a:t>
            </a: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3795" name="Shape 198"/>
          <p:cNvSpPr txBox="1">
            <a:spLocks noGrp="1"/>
          </p:cNvSpPr>
          <p:nvPr>
            <p:ph type="body" idx="2"/>
          </p:nvPr>
        </p:nvSpPr>
        <p:spPr bwMode="auto">
          <a:xfrm>
            <a:off x="304800" y="1447800"/>
            <a:ext cx="3602038" cy="464820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20000"/>
              </a:lnSpc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レッスンに組み込まれた</a:t>
            </a:r>
            <a:r>
              <a:rPr lang="en-US" altLang="ja-JP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</a:br>
            <a:r>
              <a:rPr lang="en-US" altLang="ja-JP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18</a:t>
            </a:r>
            <a:r>
              <a:rPr lang="ja-JP" alt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の英作文アクティビティ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 rotWithShape="1">
          <a:blip r:embed="rId3"/>
          <a:srcRect t="4513"/>
          <a:stretch/>
        </p:blipFill>
        <p:spPr bwMode="auto">
          <a:xfrm>
            <a:off x="4114800" y="1447800"/>
            <a:ext cx="4800600" cy="3224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6324600" cy="3505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5842" name="Shape 204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>
                <a:latin typeface="Georgia" pitchFamily="18" charset="0"/>
                <a:cs typeface="Arial" charset="0"/>
                <a:sym typeface="Georgia" pitchFamily="18" charset="0"/>
              </a:rPr>
              <a:t>英作文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アクティビティ：自己採点機能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 rotWithShape="1">
          <a:blip r:embed="rId4"/>
          <a:srcRect t="3077" b="6154"/>
          <a:stretch/>
        </p:blipFill>
        <p:spPr bwMode="auto">
          <a:xfrm>
            <a:off x="4267200" y="1676400"/>
            <a:ext cx="47244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36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プリントアウトできるアクティビティ「</a:t>
            </a:r>
            <a:r>
              <a:rPr lang="en-US" altLang="ja-JP" dirty="0" smtClean="0">
                <a:latin typeface="Georgia" pitchFamily="18" charset="0"/>
                <a:cs typeface="Arial" charset="0"/>
                <a:sym typeface="Georgia" pitchFamily="18" charset="0"/>
              </a:rPr>
              <a:t>Lab Task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」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41986" name="Shape 237"/>
          <p:cNvSpPr txBox="1">
            <a:spLocks noGrp="1"/>
          </p:cNvSpPr>
          <p:nvPr>
            <p:ph type="body" idx="1"/>
          </p:nvPr>
        </p:nvSpPr>
        <p:spPr bwMode="auto">
          <a:xfrm>
            <a:off x="411163" y="812800"/>
            <a:ext cx="3551237" cy="1854200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ts val="563"/>
              </a:spcBef>
              <a:buSzPct val="25000"/>
              <a:buFont typeface="Georgia" pitchFamily="18" charset="0"/>
              <a:buNone/>
            </a:pPr>
            <a:r>
              <a:rPr lang="ja-JP" alt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教室でも活用できるプリントアウト形式の予復習アクティビティ</a:t>
            </a:r>
            <a:endParaRPr lang="en-US" altLang="ja-JP" sz="2400" dirty="0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563"/>
              </a:spcBef>
              <a:buSzPct val="25000"/>
              <a:buFont typeface="Georgia" pitchFamily="18" charset="0"/>
              <a:buNone/>
            </a:pPr>
            <a:r>
              <a:rPr lang="ja-JP" alt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（各レッスンに付属）</a:t>
            </a:r>
            <a:endParaRPr lang="en-US" sz="2000" dirty="0" smtClean="0">
              <a:solidFill>
                <a:schemeClr val="tx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3" y="685800"/>
            <a:ext cx="4217987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244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プリントアウトできるグループ・アクティビティ「</a:t>
            </a: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Worksheets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」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60375" y="973138"/>
            <a:ext cx="4060825" cy="3060700"/>
          </a:xfrm>
        </p:spPr>
        <p:txBody>
          <a:bodyPr vert="horz" wrap="square" tIns="45700" bIns="4570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563"/>
              </a:spcBef>
              <a:buSzPct val="25000"/>
            </a:pPr>
            <a:r>
              <a:rPr lang="ja-JP" alt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教室やグループ学習でも</a:t>
            </a:r>
            <a:r>
              <a:rPr lang="ja-JP" altLang="en-US" sz="2400" dirty="0">
                <a:latin typeface="Georgia" pitchFamily="18" charset="0"/>
                <a:cs typeface="Arial" charset="0"/>
                <a:sym typeface="Georgia" pitchFamily="18" charset="0"/>
              </a:rPr>
              <a:t>活用できるプリントアウト形式</a:t>
            </a:r>
            <a:r>
              <a:rPr lang="ja-JP" alt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の応用アクティビティ</a:t>
            </a:r>
            <a:endParaRPr lang="en-US" altLang="ja-JP" sz="2400" dirty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563"/>
              </a:spcBef>
              <a:buSzPct val="25000"/>
            </a:pPr>
            <a:r>
              <a:rPr lang="ja-JP" altLang="en-US" sz="2000" dirty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各ユニットに</a:t>
            </a:r>
            <a:r>
              <a:rPr lang="ja-JP" altLang="en-US" sz="2000" dirty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付属）</a:t>
            </a:r>
            <a:endParaRPr lang="en-US" altLang="ja-JP" sz="2000" dirty="0">
              <a:solidFill>
                <a:schemeClr val="tx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950726"/>
            <a:ext cx="3508375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28"/>
          <p:cNvSpPr txBox="1">
            <a:spLocks noChangeArrowheads="1"/>
          </p:cNvSpPr>
          <p:nvPr/>
        </p:nvSpPr>
        <p:spPr bwMode="auto">
          <a:xfrm>
            <a:off x="2057400" y="304800"/>
            <a:ext cx="59197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ts val="963"/>
              </a:spcBef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sz="4800" b="0" dirty="0" smtClean="0">
                <a:solidFill>
                  <a:srgbClr val="ED4F0E"/>
                </a:solidFill>
                <a:latin typeface="Georgia" pitchFamily="18" charset="0"/>
                <a:sym typeface="Georgia" pitchFamily="18" charset="0"/>
              </a:rPr>
              <a:t>Gale Lingo</a:t>
            </a:r>
            <a:endParaRPr lang="en-US" sz="4800" b="0" dirty="0">
              <a:solidFill>
                <a:srgbClr val="ED4F0E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762000" y="1676400"/>
            <a:ext cx="8229600" cy="3157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 smtClean="0">
                <a:solidFill>
                  <a:schemeClr val="tx1"/>
                </a:solidFill>
              </a:rPr>
              <a:t>最先端の英語教育学にもとづくオンライン形式の自学自習ソリューション</a:t>
            </a:r>
            <a:endParaRPr lang="en-US" altLang="ja-JP" sz="1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 smtClean="0">
                <a:solidFill>
                  <a:schemeClr val="tx1"/>
                </a:solidFill>
              </a:rPr>
              <a:t>初学者から上級者まで習熟度に応じて幅広く</a:t>
            </a:r>
            <a:r>
              <a:rPr lang="ja-JP" altLang="en-US" sz="1800" b="0" dirty="0">
                <a:solidFill>
                  <a:schemeClr val="tx1"/>
                </a:solidFill>
              </a:rPr>
              <a:t>活用</a:t>
            </a:r>
            <a:r>
              <a:rPr lang="ja-JP" altLang="en-US" sz="1800" b="0" dirty="0" smtClean="0">
                <a:solidFill>
                  <a:schemeClr val="tx1"/>
                </a:solidFill>
              </a:rPr>
              <a:t>できる</a:t>
            </a:r>
            <a:r>
              <a:rPr lang="ja-JP" altLang="en-US" sz="1800" b="0" dirty="0">
                <a:solidFill>
                  <a:schemeClr val="tx1"/>
                </a:solidFill>
              </a:rPr>
              <a:t>豊富</a:t>
            </a:r>
            <a:r>
              <a:rPr lang="ja-JP" altLang="en-US" sz="1800" b="0" dirty="0" smtClean="0">
                <a:solidFill>
                  <a:schemeClr val="tx1"/>
                </a:solidFill>
              </a:rPr>
              <a:t>なリソース</a:t>
            </a:r>
            <a:endParaRPr lang="en-US" altLang="ja-JP" sz="1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 smtClean="0">
                <a:solidFill>
                  <a:schemeClr val="tx1"/>
                </a:solidFill>
              </a:rPr>
              <a:t>実用性の高いテーマ別ユニット・レッスン構成</a:t>
            </a:r>
            <a:endParaRPr lang="en-US" altLang="ja-JP" sz="1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 smtClean="0">
                <a:solidFill>
                  <a:schemeClr val="tx1"/>
                </a:solidFill>
              </a:rPr>
              <a:t>音素単位のフィードバックを含む発音練習プログラム</a:t>
            </a:r>
            <a:endParaRPr lang="en-US" altLang="ja-JP" sz="1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 smtClean="0">
                <a:solidFill>
                  <a:schemeClr val="tx1"/>
                </a:solidFill>
              </a:rPr>
              <a:t>アバター相手に日常</a:t>
            </a:r>
            <a:r>
              <a:rPr lang="ja-JP" altLang="en-US" sz="1800" b="0" dirty="0">
                <a:solidFill>
                  <a:schemeClr val="tx1"/>
                </a:solidFill>
              </a:rPr>
              <a:t>会話</a:t>
            </a:r>
            <a:r>
              <a:rPr lang="ja-JP" altLang="en-US" sz="1800" b="0" dirty="0" smtClean="0">
                <a:solidFill>
                  <a:schemeClr val="tx1"/>
                </a:solidFill>
              </a:rPr>
              <a:t>をシミュレーションする会話練習プログラム</a:t>
            </a:r>
            <a:endParaRPr lang="en-US" altLang="ja-JP" sz="1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325"/>
              </a:spcBef>
              <a:buClr>
                <a:srgbClr val="571284"/>
              </a:buClr>
              <a:buSzPct val="99000"/>
              <a:buFont typeface="Arial" charset="0"/>
              <a:buChar char="•"/>
            </a:pPr>
            <a:r>
              <a:rPr lang="ja-JP" altLang="en-US" sz="1800" b="0" dirty="0">
                <a:solidFill>
                  <a:schemeClr val="tx1"/>
                </a:solidFill>
              </a:rPr>
              <a:t>教室</a:t>
            </a:r>
            <a:r>
              <a:rPr lang="ja-JP" altLang="en-US" sz="1800" b="0" dirty="0" smtClean="0">
                <a:solidFill>
                  <a:schemeClr val="tx1"/>
                </a:solidFill>
              </a:rPr>
              <a:t>やグループ</a:t>
            </a:r>
            <a:r>
              <a:rPr lang="ja-JP" altLang="en-US" sz="1800" b="0" dirty="0">
                <a:solidFill>
                  <a:schemeClr val="tx1"/>
                </a:solidFill>
              </a:rPr>
              <a:t>学習</a:t>
            </a:r>
            <a:r>
              <a:rPr lang="ja-JP" altLang="en-US" sz="1800" b="0" dirty="0" smtClean="0">
                <a:solidFill>
                  <a:schemeClr val="tx1"/>
                </a:solidFill>
              </a:rPr>
              <a:t>でも活用できるプリントアウト教材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 rotWithShape="1">
          <a:blip r:embed="rId3"/>
          <a:srcRect t="10620"/>
          <a:stretch/>
        </p:blipFill>
        <p:spPr bwMode="auto">
          <a:xfrm>
            <a:off x="666750" y="2859088"/>
            <a:ext cx="74676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4" name="Shape 88"/>
          <p:cNvSpPr txBox="1">
            <a:spLocks noGrp="1"/>
          </p:cNvSpPr>
          <p:nvPr>
            <p:ph type="body" idx="1"/>
          </p:nvPr>
        </p:nvSpPr>
        <p:spPr bwMode="auto">
          <a:xfrm>
            <a:off x="419100" y="838199"/>
            <a:ext cx="7962900" cy="3624263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1200"/>
              </a:spcBef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オンライン・ベースの教育機関向け英語学習システム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626262"/>
              </a:buClr>
              <a:buSzPct val="102000"/>
              <a:buFontTx/>
              <a:buChar char="•"/>
            </a:pPr>
            <a:r>
              <a:rPr lang="en-US" altLang="ja-JP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10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段階の学習レベル、全</a:t>
            </a:r>
            <a:r>
              <a:rPr lang="en-US" altLang="ja-JP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59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ユニット、総計</a:t>
            </a:r>
            <a:r>
              <a:rPr lang="en-US" altLang="ja-JP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260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のテーマ学習レッスンから構成される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ヨーロッパ言語共通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参照枠（</a:t>
            </a:r>
            <a:r>
              <a:rPr lang="en-US" altLang="ja-JP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CEFR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）のレベル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A2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（学習を継続中の者・初級者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）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～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C1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（優れた言語運用能力を有する者・上級者）に</a:t>
            </a:r>
            <a:r>
              <a:rPr lang="ja-JP" alt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対応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13315" name="Shape 89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en-US" dirty="0" smtClean="0">
                <a:latin typeface="+mj-ea"/>
                <a:ea typeface="+mj-ea"/>
                <a:cs typeface="Arial" charset="0"/>
                <a:sym typeface="Georgia" pitchFamily="18" charset="0"/>
              </a:rPr>
              <a:t>Gale Lingo </a:t>
            </a:r>
            <a:r>
              <a:rPr lang="ja-JP" altLang="en-US" dirty="0" smtClean="0">
                <a:latin typeface="+mj-ea"/>
                <a:ea typeface="+mj-ea"/>
                <a:cs typeface="Arial" charset="0"/>
                <a:sym typeface="Georgia" pitchFamily="18" charset="0"/>
              </a:rPr>
              <a:t>とは</a:t>
            </a:r>
            <a:endParaRPr lang="en-US" dirty="0" smtClean="0">
              <a:latin typeface="+mj-ea"/>
              <a:ea typeface="+mj-ea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341"/>
          <p:cNvSpPr>
            <a:spLocks noChangeArrowheads="1"/>
          </p:cNvSpPr>
          <p:nvPr/>
        </p:nvSpPr>
        <p:spPr bwMode="auto">
          <a:xfrm flipH="1">
            <a:off x="3511550" y="5962650"/>
            <a:ext cx="5632450" cy="909638"/>
          </a:xfrm>
          <a:prstGeom prst="rtTriangle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 b="0"/>
          </a:p>
        </p:txBody>
      </p:sp>
      <p:sp>
        <p:nvSpPr>
          <p:cNvPr id="68612" name="Shape 343"/>
          <p:cNvSpPr txBox="1">
            <a:spLocks noChangeArrowheads="1"/>
          </p:cNvSpPr>
          <p:nvPr/>
        </p:nvSpPr>
        <p:spPr bwMode="auto">
          <a:xfrm>
            <a:off x="914400" y="4695825"/>
            <a:ext cx="589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50000"/>
              </a:lnSpc>
              <a:buSzPct val="25000"/>
            </a:pPr>
            <a:r>
              <a:rPr lang="ja-JP" altLang="en-US" sz="2000" b="0" dirty="0" smtClean="0"/>
              <a:t>詳細は弊社までお問い合わせください。</a:t>
            </a:r>
            <a:endParaRPr lang="en-US" sz="2000" b="0" dirty="0" smtClean="0"/>
          </a:p>
          <a:p>
            <a:pPr>
              <a:lnSpc>
                <a:spcPct val="150000"/>
              </a:lnSpc>
              <a:buSzPct val="25000"/>
            </a:pPr>
            <a:r>
              <a:rPr lang="en-US" sz="2000" b="0" dirty="0" smtClean="0">
                <a:solidFill>
                  <a:srgbClr val="ED4F0E"/>
                </a:solidFill>
              </a:rPr>
              <a:t>GaleJapan@cengage.com</a:t>
            </a:r>
            <a:endParaRPr lang="en-US" sz="2000" b="0" dirty="0">
              <a:solidFill>
                <a:srgbClr val="ED4F0E"/>
              </a:solidFill>
            </a:endParaRPr>
          </a:p>
        </p:txBody>
      </p:sp>
      <p:sp>
        <p:nvSpPr>
          <p:cNvPr id="68614" name="Shape 345"/>
          <p:cNvSpPr>
            <a:spLocks noChangeArrowheads="1"/>
          </p:cNvSpPr>
          <p:nvPr/>
        </p:nvSpPr>
        <p:spPr bwMode="auto">
          <a:xfrm>
            <a:off x="812800" y="669925"/>
            <a:ext cx="7556500" cy="256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5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Thank You !</a:t>
            </a:r>
            <a:endParaRPr kumimoji="1" lang="ja-JP" altLang="en-US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79420"/>
            <a:ext cx="8839200" cy="40039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1" name="Shape 95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5471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Gale Lingo 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学習レベル </a:t>
            </a: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/ CEFR 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レベル </a:t>
            </a: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/ 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各検定試験</a:t>
            </a:r>
            <a:r>
              <a:rPr lang="ja-JP" altLang="en-US" dirty="0">
                <a:latin typeface="Georgia" pitchFamily="18" charset="0"/>
                <a:cs typeface="Arial" charset="0"/>
                <a:sym typeface="Georgia" pitchFamily="18" charset="0"/>
              </a:rPr>
              <a:t>スコア</a:t>
            </a: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の対照表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5362" name="AutoShape 5" descr="GetFileAttachment?id=AAMkADEwZTU0MmI5LWYwYjAtNGI5Ny1iMTZhLTg5NWRlYTQyMTNiYgBGAAAAAADdAY7uy1k9QpBqJ6FCcRWJBwDbbo7fpPgfRocBcP4tLRoiAAAAAAENAADbbo7fpPgfRocBcP4tLRoiAAAoY2McAAABEgAQABQMreltwnJDichBAu05yAg%3D&amp;isImagePreview=True&amp;X-OWA-CANARY=VkglhDmIzUKojtm-tfhpPp2E2uh0p9AIbk1FR2V99o0OixM94qQpi34ljq_l3eIRvObEcyd4jd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AutoShape 7" descr="GetFileAttachment?id=AAMkADEwZTU0MmI5LWYwYjAtNGI5Ny1iMTZhLTg5NWRlYTQyMTNiYgBGAAAAAADdAY7uy1k9QpBqJ6FCcRWJBwDbbo7fpPgfRocBcP4tLRoiAAAAAAENAADbbo7fpPgfRocBcP4tLRoiAAAoY2McAAABEgAQABQMreltwnJDichBAu05yAg%3D&amp;isImagePreview=True&amp;X-OWA-CANARY=VkglhDmIzUKojtm-tfhpPp2E2uh0p9AIbk1FR2V99o0OixM94qQpi34ljq_l3eIRvObEcyd4jd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3200400" cy="4267200"/>
          </a:xfrm>
        </p:spPr>
        <p:txBody>
          <a:bodyPr vert="horz" wrap="square" tIns="45700" bIns="45700" numCol="1" compatLnSpc="1">
            <a:prstTxWarp prst="textNoShape">
              <a:avLst/>
            </a:prstTxWarp>
            <a:noAutofit/>
          </a:bodyPr>
          <a:lstStyle/>
          <a:p>
            <a:pPr marL="285750" indent="-285750" eaLnBrk="1" hangingPunct="1"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自学自習形式のため、学習者は時間を気にすることなく好きなときに学習できる</a:t>
            </a: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  <a:p>
            <a:pPr marL="285750" indent="-285750" eaLnBrk="1" hangingPunct="1"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選択問題や穴埋め問題、入れ替え問題など、クイズ形式で楽しみながら進めることができる</a:t>
            </a:r>
            <a:endParaRPr lang="en-US" altLang="ja-JP" sz="2000" dirty="0" smtClean="0">
              <a:solidFill>
                <a:schemeClr val="tx1"/>
              </a:solidFill>
              <a:latin typeface="Arial" charset="0"/>
              <a:cs typeface="Arial" charset="0"/>
              <a:sym typeface="Calibri" pitchFamily="34" charset="0"/>
            </a:endParaRPr>
          </a:p>
          <a:p>
            <a:pPr marL="285750" indent="-285750" eaLnBrk="1" hangingPunct="1">
              <a:spcBef>
                <a:spcPts val="363"/>
              </a:spcBef>
              <a:spcAft>
                <a:spcPts val="1200"/>
              </a:spcAft>
              <a:buClr>
                <a:srgbClr val="626262"/>
              </a:buClr>
              <a:buSzPct val="102000"/>
              <a:buFontTx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  <a:latin typeface="Arial" charset="0"/>
                <a:cs typeface="Arial" charset="0"/>
                <a:sym typeface="Calibri" pitchFamily="34" charset="0"/>
              </a:rPr>
              <a:t>学習の進行度をいつでもチェックできるため、モチベーションの維持ができる</a:t>
            </a: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  <a:sym typeface="Georgia" pitchFamily="18" charset="0"/>
            </a:endParaRPr>
          </a:p>
          <a:p>
            <a:pPr marL="285750" indent="-285750" eaLnBrk="1" hangingPunct="1">
              <a:buFont typeface="Georgia" pitchFamily="18" charset="0"/>
              <a:buNone/>
            </a:pP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1506" name="Shape 130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オンラインベースのレッスン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1507" name="Shape 131"/>
          <p:cNvSpPr txBox="1">
            <a:spLocks noChangeArrowheads="1"/>
          </p:cNvSpPr>
          <p:nvPr/>
        </p:nvSpPr>
        <p:spPr bwMode="auto">
          <a:xfrm>
            <a:off x="2082800" y="2252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b="0"/>
          </a:p>
        </p:txBody>
      </p:sp>
      <p:sp>
        <p:nvSpPr>
          <p:cNvPr id="21508" name="Shape 133"/>
          <p:cNvSpPr txBox="1">
            <a:spLocks noGrp="1"/>
          </p:cNvSpPr>
          <p:nvPr>
            <p:ph type="body" idx="2"/>
          </p:nvPr>
        </p:nvSpPr>
        <p:spPr bwMode="auto">
          <a:xfrm>
            <a:off x="304800" y="838200"/>
            <a:ext cx="9020175" cy="439738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38"/>
              </a:spcBef>
              <a:buClr>
                <a:srgbClr val="571284"/>
              </a:buClr>
              <a:buSzPct val="25000"/>
              <a:buFont typeface="Georgia" pitchFamily="18" charset="0"/>
              <a:buNone/>
            </a:pPr>
            <a:r>
              <a:rPr lang="ja-JP" altLang="en-US" sz="2200" dirty="0">
                <a:solidFill>
                  <a:srgbClr val="571284"/>
                </a:solidFill>
                <a:latin typeface="Georgia" pitchFamily="18" charset="0"/>
                <a:cs typeface="Arial" charset="0"/>
                <a:sym typeface="Georgia" pitchFamily="18" charset="0"/>
              </a:rPr>
              <a:t>好</a:t>
            </a:r>
            <a:r>
              <a:rPr lang="ja-JP" altLang="en-US" sz="2200" dirty="0" smtClean="0">
                <a:solidFill>
                  <a:srgbClr val="571284"/>
                </a:solidFill>
                <a:latin typeface="Georgia" pitchFamily="18" charset="0"/>
                <a:cs typeface="Arial" charset="0"/>
                <a:sym typeface="Georgia" pitchFamily="18" charset="0"/>
              </a:rPr>
              <a:t>きなときに、好きなだけ英語学習。</a:t>
            </a:r>
            <a:endParaRPr lang="ru-RU" dirty="0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27094"/>
            <a:ext cx="4953000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262" y="57588"/>
            <a:ext cx="9003737" cy="498196"/>
          </a:xfrm>
        </p:spPr>
        <p:txBody>
          <a:bodyPr>
            <a:normAutofit fontScale="90000"/>
          </a:bodyPr>
          <a:lstStyle/>
          <a:p>
            <a:pPr>
              <a:tabLst>
                <a:tab pos="3600000" algn="l"/>
              </a:tabLst>
            </a:pPr>
            <a:r>
              <a:rPr kumimoji="1" lang="en-US" altLang="ja-JP" sz="2700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kumimoji="1" lang="ja-JP" altLang="en-US" sz="2700" dirty="0">
                <a:solidFill>
                  <a:schemeClr val="bg1"/>
                </a:solidFill>
                <a:latin typeface="+mn-ea"/>
                <a:ea typeface="+mn-ea"/>
              </a:rPr>
              <a:t>段階の学習</a:t>
            </a:r>
            <a:r>
              <a:rPr kumimoji="1" lang="ja-JP" altLang="en-US" sz="2700" dirty="0" smtClean="0">
                <a:solidFill>
                  <a:schemeClr val="bg1"/>
                </a:solidFill>
                <a:latin typeface="+mn-ea"/>
                <a:ea typeface="+mn-ea"/>
              </a:rPr>
              <a:t>レベル</a:t>
            </a:r>
            <a:r>
              <a:rPr kumimoji="1" lang="en-US" altLang="ja-JP" sz="2700" dirty="0" smtClean="0">
                <a:solidFill>
                  <a:srgbClr val="FFFF00"/>
                </a:solidFill>
              </a:rPr>
              <a:t>	Levels </a:t>
            </a:r>
            <a:r>
              <a:rPr kumimoji="1" lang="en-US" altLang="ja-JP" sz="2700" dirty="0"/>
              <a:t>&gt; Units &gt; Lessons &gt; Activities</a:t>
            </a:r>
            <a:endParaRPr kumimoji="1" lang="ja-JP" altLang="en-US" sz="27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4857627"/>
          </a:xfrm>
          <a:prstGeom prst="rect">
            <a:avLst/>
          </a:prstGeom>
        </p:spPr>
      </p:pic>
      <p:sp>
        <p:nvSpPr>
          <p:cNvPr id="6" name="右中かっこ 5"/>
          <p:cNvSpPr/>
          <p:nvPr/>
        </p:nvSpPr>
        <p:spPr>
          <a:xfrm rot="5400000">
            <a:off x="3387511" y="2658663"/>
            <a:ext cx="311577" cy="3733800"/>
          </a:xfrm>
          <a:prstGeom prst="rightBrace">
            <a:avLst>
              <a:gd name="adj1" fmla="val 77423"/>
              <a:gd name="adj2" fmla="val 51301"/>
            </a:avLst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77390" y="4779762"/>
            <a:ext cx="1304924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9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262" y="57588"/>
            <a:ext cx="8927537" cy="498196"/>
          </a:xfrm>
        </p:spPr>
        <p:txBody>
          <a:bodyPr/>
          <a:lstStyle/>
          <a:p>
            <a:pPr>
              <a:tabLst>
                <a:tab pos="3600000" algn="l"/>
              </a:tabLst>
            </a:pPr>
            <a:r>
              <a:rPr kumimoji="1" lang="ja-JP" altLang="en-US" sz="2400" dirty="0">
                <a:solidFill>
                  <a:schemeClr val="bg1"/>
                </a:solidFill>
                <a:latin typeface="+mn-ea"/>
                <a:ea typeface="+mn-ea"/>
              </a:rPr>
              <a:t>全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n-ea"/>
                <a:ea typeface="+mn-ea"/>
              </a:rPr>
              <a:t>59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のテーマ別ユニット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	Levels </a:t>
            </a:r>
            <a:r>
              <a:rPr kumimoji="1" lang="en-US" altLang="ja-JP" sz="2400" dirty="0">
                <a:solidFill>
                  <a:schemeClr val="bg1"/>
                </a:solidFill>
              </a:rPr>
              <a:t>&gt; </a:t>
            </a:r>
            <a:r>
              <a:rPr kumimoji="1" lang="en-US" altLang="ja-JP" sz="2400" dirty="0">
                <a:solidFill>
                  <a:srgbClr val="FFFF00"/>
                </a:solidFill>
              </a:rPr>
              <a:t>Units</a:t>
            </a:r>
            <a:r>
              <a:rPr kumimoji="1" lang="en-US" altLang="ja-JP" sz="2400" dirty="0">
                <a:solidFill>
                  <a:schemeClr val="bg1"/>
                </a:solidFill>
              </a:rPr>
              <a:t> &gt; Lessons &gt; Activities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4857628"/>
          </a:xfrm>
          <a:prstGeom prst="rect">
            <a:avLst/>
          </a:prstGeom>
        </p:spPr>
      </p:pic>
      <p:sp>
        <p:nvSpPr>
          <p:cNvPr id="6" name="右中かっこ 5"/>
          <p:cNvSpPr/>
          <p:nvPr/>
        </p:nvSpPr>
        <p:spPr>
          <a:xfrm rot="5400000" flipH="1">
            <a:off x="4315570" y="-899592"/>
            <a:ext cx="360462" cy="6705601"/>
          </a:xfrm>
          <a:prstGeom prst="rightBrace">
            <a:avLst>
              <a:gd name="adj1" fmla="val 77423"/>
              <a:gd name="adj2" fmla="val 64596"/>
            </a:avLst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71058" y="1813995"/>
            <a:ext cx="224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1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262" y="57588"/>
            <a:ext cx="9003737" cy="498196"/>
          </a:xfrm>
          <a:ln>
            <a:noFill/>
          </a:ln>
        </p:spPr>
        <p:txBody>
          <a:bodyPr/>
          <a:lstStyle/>
          <a:p>
            <a:pPr>
              <a:tabLst>
                <a:tab pos="3600000" algn="l"/>
              </a:tabLst>
            </a:pPr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総計</a:t>
            </a:r>
            <a:r>
              <a:rPr kumimoji="1"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260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のレッスン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Levels </a:t>
            </a:r>
            <a:r>
              <a:rPr kumimoji="1" lang="en-US" altLang="ja-JP" sz="2400" dirty="0">
                <a:solidFill>
                  <a:schemeClr val="bg1"/>
                </a:solidFill>
              </a:rPr>
              <a:t>&gt; Units &gt; </a:t>
            </a:r>
            <a:r>
              <a:rPr kumimoji="1" lang="en-US" altLang="ja-JP" sz="2400" dirty="0">
                <a:solidFill>
                  <a:srgbClr val="FFFF00"/>
                </a:solidFill>
              </a:rPr>
              <a:t>Lessons</a:t>
            </a:r>
            <a:r>
              <a:rPr kumimoji="1" lang="en-US" altLang="ja-JP" sz="2400" dirty="0">
                <a:solidFill>
                  <a:schemeClr val="bg1"/>
                </a:solidFill>
              </a:rPr>
              <a:t> &gt; Activities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4857627"/>
          </a:xfrm>
          <a:prstGeom prst="rect">
            <a:avLst/>
          </a:prstGeom>
        </p:spPr>
      </p:pic>
      <p:sp>
        <p:nvSpPr>
          <p:cNvPr id="8" name="右中かっこ 7"/>
          <p:cNvSpPr/>
          <p:nvPr/>
        </p:nvSpPr>
        <p:spPr>
          <a:xfrm>
            <a:off x="3260627" y="2573713"/>
            <a:ext cx="359228" cy="848283"/>
          </a:xfrm>
          <a:prstGeom prst="rightBrace">
            <a:avLst>
              <a:gd name="adj1" fmla="val 18721"/>
              <a:gd name="adj2" fmla="val 51301"/>
            </a:avLst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5699" y="2766849"/>
            <a:ext cx="1752601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9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262" y="57588"/>
            <a:ext cx="9003737" cy="498196"/>
          </a:xfrm>
          <a:ln>
            <a:noFill/>
          </a:ln>
        </p:spPr>
        <p:txBody>
          <a:bodyPr/>
          <a:lstStyle/>
          <a:p>
            <a:pPr>
              <a:tabLst>
                <a:tab pos="3600000" algn="l"/>
              </a:tabLst>
            </a:pPr>
            <a:r>
              <a:rPr kumimoji="1" lang="ja-JP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豊富なアクティビティ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+mn-ea"/>
                <a:ea typeface="+mn-ea"/>
              </a:rPr>
              <a:t>	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Levels </a:t>
            </a:r>
            <a:r>
              <a:rPr kumimoji="1" lang="en-US" altLang="ja-JP" sz="2400" dirty="0">
                <a:solidFill>
                  <a:schemeClr val="bg1"/>
                </a:solidFill>
              </a:rPr>
              <a:t>&gt; Units &gt; Lessons &gt; </a:t>
            </a:r>
            <a:r>
              <a:rPr kumimoji="1" lang="en-US" altLang="ja-JP" sz="2400" dirty="0">
                <a:solidFill>
                  <a:srgbClr val="FFFF00"/>
                </a:solidFill>
              </a:rPr>
              <a:t>Activities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48576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28800" y="4851547"/>
            <a:ext cx="1575708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右中かっこ 5"/>
          <p:cNvSpPr/>
          <p:nvPr/>
        </p:nvSpPr>
        <p:spPr>
          <a:xfrm rot="5400000" flipH="1">
            <a:off x="2512219" y="3383075"/>
            <a:ext cx="276905" cy="4234543"/>
          </a:xfrm>
          <a:prstGeom prst="rightBrace">
            <a:avLst>
              <a:gd name="adj1" fmla="val 77423"/>
              <a:gd name="adj2" fmla="val 51301"/>
            </a:avLst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38725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91"/>
          <p:cNvSpPr txBox="1">
            <a:spLocks noGrp="1"/>
          </p:cNvSpPr>
          <p:nvPr>
            <p:ph type="title"/>
          </p:nvPr>
        </p:nvSpPr>
        <p:spPr bwMode="auto">
          <a:xfrm>
            <a:off x="139700" y="57150"/>
            <a:ext cx="8229600" cy="498475"/>
          </a:xfrm>
          <a:noFill/>
          <a:ln>
            <a:miter lim="800000"/>
            <a:headEnd/>
            <a:tailEnd/>
          </a:ln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FFFF"/>
              </a:buClr>
              <a:buSzPct val="25000"/>
              <a:buFont typeface="Georgia" pitchFamily="18" charset="0"/>
              <a:buNone/>
            </a:pPr>
            <a:r>
              <a:rPr lang="ja-JP" altLang="en-US" dirty="0" smtClean="0">
                <a:latin typeface="+mn-ea"/>
                <a:ea typeface="+mn-ea"/>
                <a:cs typeface="Arial" charset="0"/>
                <a:sym typeface="Georgia" pitchFamily="18" charset="0"/>
              </a:rPr>
              <a:t>レッスン完了までの推定所要時間</a:t>
            </a:r>
            <a:endParaRPr lang="en-US" dirty="0" smtClean="0">
              <a:latin typeface="+mn-ea"/>
              <a:ea typeface="+mn-ea"/>
              <a:cs typeface="Arial" charset="0"/>
              <a:sym typeface="Georgia" pitchFamily="18" charset="0"/>
            </a:endParaRPr>
          </a:p>
        </p:txBody>
      </p:sp>
      <p:graphicFrame>
        <p:nvGraphicFramePr>
          <p:cNvPr id="292" name="Shape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27005"/>
              </p:ext>
            </p:extLst>
          </p:nvPr>
        </p:nvGraphicFramePr>
        <p:xfrm>
          <a:off x="363538" y="762000"/>
          <a:ext cx="8382000" cy="5110103"/>
        </p:xfrm>
        <a:graphic>
          <a:graphicData uri="http://schemas.openxmlformats.org/drawingml/2006/table">
            <a:tbl>
              <a:tblPr/>
              <a:tblGrid>
                <a:gridCol w="88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１週あたりの学習時間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  <a:sym typeface="Arial" charset="0"/>
                        </a:rPr>
                        <a:t>CEFR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  <a:sym typeface="Arial" charset="0"/>
                        </a:rPr>
                      </a:b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  <a:sym typeface="Arial" charset="0"/>
                        </a:rPr>
                        <a:t>レベル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各レベル別レッスン数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学習レベル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類型レッスン数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9B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累計　所要週数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vert="eaVert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&amp; Level 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D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229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1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Starter - Level 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260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8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260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1660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683</Words>
  <Application>Microsoft Office PowerPoint</Application>
  <PresentationFormat>画面に合わせる (4:3)</PresentationFormat>
  <Paragraphs>166</Paragraphs>
  <Slides>20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HG創英角ﾎﾟｯﾌﾟ体</vt:lpstr>
      <vt:lpstr>ＭＳ Ｐゴシック</vt:lpstr>
      <vt:lpstr>ＭＳ 明朝</vt:lpstr>
      <vt:lpstr>Arial</vt:lpstr>
      <vt:lpstr>Calibri</vt:lpstr>
      <vt:lpstr>Georgia</vt:lpstr>
      <vt:lpstr>Default Design</vt:lpstr>
      <vt:lpstr>PowerPoint プレゼンテーション</vt:lpstr>
      <vt:lpstr>Gale Lingo とは</vt:lpstr>
      <vt:lpstr>Gale Lingo 学習レベル / CEFR レベル / 各検定試験スコアの対照表</vt:lpstr>
      <vt:lpstr>オンラインベースのレッスン</vt:lpstr>
      <vt:lpstr>10段階の学習レベル Levels &gt; Units &gt; Lessons &gt; Activities</vt:lpstr>
      <vt:lpstr>全59のテーマ別ユニット Levels &gt; Units &gt; Lessons &gt; Activities</vt:lpstr>
      <vt:lpstr>総計260のレッスン Levels &gt; Units &gt; Lessons &gt; Activities</vt:lpstr>
      <vt:lpstr>豊富なアクティビティ Levels &gt; Units &gt; Lessons &gt; Activities</vt:lpstr>
      <vt:lpstr>レッスン完了までの推定所要時間</vt:lpstr>
      <vt:lpstr>音声認識ソフトを利用した会話練習ツール</vt:lpstr>
      <vt:lpstr>単語・フレーズ発音練習ツール「The Studio」</vt:lpstr>
      <vt:lpstr>会話シミュレーションによる発音練習「Speak2Me」</vt:lpstr>
      <vt:lpstr>フィードバック</vt:lpstr>
      <vt:lpstr>組み込みの英英辞典と文法用語解説 </vt:lpstr>
      <vt:lpstr>英作文アクティビティ</vt:lpstr>
      <vt:lpstr>英作文アクティビティ：自己採点機能</vt:lpstr>
      <vt:lpstr>プリントアウトできるアクティビティ「Lab Task」</vt:lpstr>
      <vt:lpstr>プリントアウトできるグループ・アクティビティ「Worksheets」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 Oviedo</dc:creator>
  <cp:lastModifiedBy>Fujimaki Sonoko</cp:lastModifiedBy>
  <cp:revision>32</cp:revision>
  <dcterms:modified xsi:type="dcterms:W3CDTF">2018-11-26T01:51:57Z</dcterms:modified>
</cp:coreProperties>
</file>